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31" r:id="rId2"/>
    <p:sldId id="256" r:id="rId3"/>
    <p:sldId id="258" r:id="rId4"/>
    <p:sldId id="260" r:id="rId5"/>
    <p:sldId id="261" r:id="rId6"/>
    <p:sldId id="262" r:id="rId7"/>
    <p:sldId id="257" r:id="rId8"/>
    <p:sldId id="264" r:id="rId9"/>
    <p:sldId id="277" r:id="rId10"/>
    <p:sldId id="366" r:id="rId11"/>
    <p:sldId id="368" r:id="rId12"/>
    <p:sldId id="268" r:id="rId13"/>
    <p:sldId id="272" r:id="rId14"/>
    <p:sldId id="369" r:id="rId15"/>
    <p:sldId id="279" r:id="rId16"/>
    <p:sldId id="278" r:id="rId17"/>
    <p:sldId id="284" r:id="rId18"/>
    <p:sldId id="276" r:id="rId19"/>
    <p:sldId id="282" r:id="rId20"/>
    <p:sldId id="298" r:id="rId21"/>
    <p:sldId id="285" r:id="rId22"/>
    <p:sldId id="288" r:id="rId23"/>
    <p:sldId id="286" r:id="rId24"/>
    <p:sldId id="287" r:id="rId25"/>
    <p:sldId id="289" r:id="rId26"/>
    <p:sldId id="292" r:id="rId27"/>
    <p:sldId id="293" r:id="rId28"/>
    <p:sldId id="333" r:id="rId29"/>
    <p:sldId id="290" r:id="rId30"/>
    <p:sldId id="294" r:id="rId31"/>
    <p:sldId id="295" r:id="rId32"/>
    <p:sldId id="300" r:id="rId33"/>
    <p:sldId id="301" r:id="rId34"/>
    <p:sldId id="299" r:id="rId35"/>
    <p:sldId id="386" r:id="rId36"/>
    <p:sldId id="377" r:id="rId37"/>
    <p:sldId id="338" r:id="rId38"/>
    <p:sldId id="315" r:id="rId39"/>
    <p:sldId id="302" r:id="rId40"/>
    <p:sldId id="375" r:id="rId41"/>
    <p:sldId id="309" r:id="rId42"/>
    <p:sldId id="305" r:id="rId43"/>
    <p:sldId id="350" r:id="rId44"/>
    <p:sldId id="370" r:id="rId45"/>
    <p:sldId id="317" r:id="rId46"/>
    <p:sldId id="319" r:id="rId47"/>
    <p:sldId id="321" r:id="rId48"/>
    <p:sldId id="324" r:id="rId49"/>
    <p:sldId id="325" r:id="rId50"/>
    <p:sldId id="339" r:id="rId51"/>
    <p:sldId id="329" r:id="rId52"/>
    <p:sldId id="328" r:id="rId53"/>
    <p:sldId id="344" r:id="rId54"/>
    <p:sldId id="390" r:id="rId55"/>
    <p:sldId id="391" r:id="rId56"/>
    <p:sldId id="365" r:id="rId57"/>
    <p:sldId id="343" r:id="rId58"/>
    <p:sldId id="341" r:id="rId59"/>
    <p:sldId id="351" r:id="rId60"/>
    <p:sldId id="345" r:id="rId61"/>
    <p:sldId id="346" r:id="rId62"/>
    <p:sldId id="385" r:id="rId63"/>
    <p:sldId id="387" r:id="rId64"/>
    <p:sldId id="388" r:id="rId65"/>
    <p:sldId id="389" r:id="rId66"/>
    <p:sldId id="384" r:id="rId67"/>
    <p:sldId id="35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30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DE4121-9F44-4212-A489-BD2D4013930A}" type="datetimeFigureOut">
              <a:rPr lang="en-GB" smtClean="0"/>
              <a:t>12/03/2019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4E14E-2B82-42FA-9BA8-14CEECD96CA4}" type="slidenum">
              <a:rPr lang="en-GB" smtClean="0"/>
              <a:t>‹#›</a:t>
            </a:fld>
            <a:endParaRPr lang="en-GB"/>
          </a:p>
        </p:txBody>
      </p:sp>
    </p:spTree>
    <p:extLst>
      <p:ext uri="{BB962C8B-B14F-4D97-AF65-F5344CB8AC3E}">
        <p14:creationId xmlns:p14="http://schemas.microsoft.com/office/powerpoint/2010/main" val="2909048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2.6 </a:t>
            </a:r>
            <a:r>
              <a:rPr lang="en-GB" dirty="0" err="1" smtClean="0"/>
              <a:t>deg</a:t>
            </a:r>
            <a:r>
              <a:rPr lang="en-GB" dirty="0" smtClean="0"/>
              <a:t> vertical BW </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3</a:t>
            </a:fld>
            <a:endParaRPr lang="en-GB"/>
          </a:p>
        </p:txBody>
      </p:sp>
    </p:spTree>
    <p:extLst>
      <p:ext uri="{BB962C8B-B14F-4D97-AF65-F5344CB8AC3E}">
        <p14:creationId xmlns:p14="http://schemas.microsoft.com/office/powerpoint/2010/main" val="2957814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Iono</a:t>
            </a:r>
            <a:r>
              <a:rPr lang="en-GB" dirty="0" smtClean="0"/>
              <a:t> loss at 144 in daylight typically 0.5dB  More in disturbed </a:t>
            </a:r>
            <a:r>
              <a:rPr lang="en-GB" dirty="0" err="1" smtClean="0"/>
              <a:t>inonosphere</a:t>
            </a:r>
            <a:r>
              <a:rPr lang="en-GB" dirty="0" smtClean="0"/>
              <a:t> or though </a:t>
            </a:r>
            <a:r>
              <a:rPr lang="en-GB" dirty="0" err="1" smtClean="0"/>
              <a:t>Auroral</a:t>
            </a:r>
            <a:r>
              <a:rPr lang="en-GB" dirty="0" smtClean="0"/>
              <a:t> zones.</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15</a:t>
            </a:fld>
            <a:endParaRPr lang="en-GB"/>
          </a:p>
        </p:txBody>
      </p:sp>
    </p:spTree>
    <p:extLst>
      <p:ext uri="{BB962C8B-B14F-4D97-AF65-F5344CB8AC3E}">
        <p14:creationId xmlns:p14="http://schemas.microsoft.com/office/powerpoint/2010/main" val="289686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Iono</a:t>
            </a:r>
            <a:r>
              <a:rPr lang="en-GB" dirty="0" smtClean="0"/>
              <a:t> loss at 144 in daylight typically 0.5dB  More in disturbed </a:t>
            </a:r>
            <a:r>
              <a:rPr lang="en-GB" dirty="0" err="1" smtClean="0"/>
              <a:t>inonosphere</a:t>
            </a:r>
            <a:r>
              <a:rPr lang="en-GB" dirty="0" smtClean="0"/>
              <a:t> or though </a:t>
            </a:r>
            <a:r>
              <a:rPr lang="en-GB" dirty="0" err="1" smtClean="0"/>
              <a:t>Auroral</a:t>
            </a:r>
            <a:r>
              <a:rPr lang="en-GB" dirty="0" smtClean="0"/>
              <a:t> zones.</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17</a:t>
            </a:fld>
            <a:endParaRPr lang="en-GB"/>
          </a:p>
        </p:txBody>
      </p:sp>
    </p:spTree>
    <p:extLst>
      <p:ext uri="{BB962C8B-B14F-4D97-AF65-F5344CB8AC3E}">
        <p14:creationId xmlns:p14="http://schemas.microsoft.com/office/powerpoint/2010/main" val="289686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p:spPr>
        <p:txBody>
          <a:bodyPr/>
          <a:lstStyle/>
          <a:p>
            <a:endParaRPr lang="en-GB" altLang="en-US" smtClean="0">
              <a:latin typeface="Arial" pitchFamily="34" charset="0"/>
            </a:endParaRPr>
          </a:p>
        </p:txBody>
      </p:sp>
      <p:sp>
        <p:nvSpPr>
          <p:cNvPr id="81924" name="Slide Number Placeholder 3"/>
          <p:cNvSpPr>
            <a:spLocks noGrp="1"/>
          </p:cNvSpPr>
          <p:nvPr>
            <p:ph type="sldNum" sz="quarter" idx="5"/>
          </p:nvPr>
        </p:nvSpPr>
        <p:spPr>
          <a:noFill/>
          <a:ln>
            <a:miter lim="800000"/>
            <a:headEnd/>
            <a:tailEnd/>
          </a:ln>
        </p:spPr>
        <p:txBody>
          <a:bodyPr/>
          <a:lstStyle/>
          <a:p>
            <a:fld id="{F0B1D408-973E-4DF5-AFFB-1B2EBE6A2FCE}" type="slidenum">
              <a:rPr lang="en-US" altLang="en-US"/>
              <a:pPr/>
              <a:t>18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Iono</a:t>
            </a:r>
            <a:r>
              <a:rPr lang="en-GB" dirty="0" smtClean="0"/>
              <a:t> loss at 144 in daylight typically 0.5dB  More in disturbed </a:t>
            </a:r>
            <a:r>
              <a:rPr lang="en-GB" dirty="0" err="1" smtClean="0"/>
              <a:t>inonosphere</a:t>
            </a:r>
            <a:r>
              <a:rPr lang="en-GB" dirty="0" smtClean="0"/>
              <a:t> or though </a:t>
            </a:r>
            <a:r>
              <a:rPr lang="en-GB" dirty="0" err="1" smtClean="0"/>
              <a:t>Auroral</a:t>
            </a:r>
            <a:r>
              <a:rPr lang="en-GB" dirty="0" smtClean="0"/>
              <a:t> zones.</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20</a:t>
            </a:fld>
            <a:endParaRPr lang="en-GB"/>
          </a:p>
        </p:txBody>
      </p:sp>
    </p:spTree>
    <p:extLst>
      <p:ext uri="{BB962C8B-B14F-4D97-AF65-F5344CB8AC3E}">
        <p14:creationId xmlns:p14="http://schemas.microsoft.com/office/powerpoint/2010/main" val="2896867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Iono</a:t>
            </a:r>
            <a:r>
              <a:rPr lang="en-GB" dirty="0" smtClean="0"/>
              <a:t> loss at 144 in daylight typically 0.5dB  More in disturbed </a:t>
            </a:r>
            <a:r>
              <a:rPr lang="en-GB" dirty="0" err="1" smtClean="0"/>
              <a:t>inonosphere</a:t>
            </a:r>
            <a:r>
              <a:rPr lang="en-GB" dirty="0" smtClean="0"/>
              <a:t> or though </a:t>
            </a:r>
            <a:r>
              <a:rPr lang="en-GB" dirty="0" err="1" smtClean="0"/>
              <a:t>Auroral</a:t>
            </a:r>
            <a:r>
              <a:rPr lang="en-GB" dirty="0" smtClean="0"/>
              <a:t> zones. Scales as 1/F^2</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21</a:t>
            </a:fld>
            <a:endParaRPr lang="en-GB"/>
          </a:p>
        </p:txBody>
      </p:sp>
    </p:spTree>
    <p:extLst>
      <p:ext uri="{BB962C8B-B14F-4D97-AF65-F5344CB8AC3E}">
        <p14:creationId xmlns:p14="http://schemas.microsoft.com/office/powerpoint/2010/main" val="2896867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Iono</a:t>
            </a:r>
            <a:r>
              <a:rPr lang="en-GB" dirty="0" smtClean="0"/>
              <a:t> loss at 144 in daylight typically 0.5dB  More in disturbed </a:t>
            </a:r>
            <a:r>
              <a:rPr lang="en-GB" dirty="0" err="1" smtClean="0"/>
              <a:t>inonosphere</a:t>
            </a:r>
            <a:r>
              <a:rPr lang="en-GB" dirty="0" smtClean="0"/>
              <a:t> or though </a:t>
            </a:r>
            <a:r>
              <a:rPr lang="en-GB" dirty="0" err="1" smtClean="0"/>
              <a:t>Auroral</a:t>
            </a:r>
            <a:r>
              <a:rPr lang="en-GB" dirty="0" smtClean="0"/>
              <a:t> zones.</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25</a:t>
            </a:fld>
            <a:endParaRPr lang="en-GB"/>
          </a:p>
        </p:txBody>
      </p:sp>
    </p:spTree>
    <p:extLst>
      <p:ext uri="{BB962C8B-B14F-4D97-AF65-F5344CB8AC3E}">
        <p14:creationId xmlns:p14="http://schemas.microsoft.com/office/powerpoint/2010/main" val="289686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Penzias and Wilson </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27</a:t>
            </a:fld>
            <a:endParaRPr lang="en-GB"/>
          </a:p>
        </p:txBody>
      </p:sp>
    </p:spTree>
    <p:extLst>
      <p:ext uri="{BB962C8B-B14F-4D97-AF65-F5344CB8AC3E}">
        <p14:creationId xmlns:p14="http://schemas.microsoft.com/office/powerpoint/2010/main" val="8470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67</a:t>
            </a:fld>
            <a:endParaRPr lang="en-GB"/>
          </a:p>
        </p:txBody>
      </p:sp>
    </p:spTree>
    <p:extLst>
      <p:ext uri="{BB962C8B-B14F-4D97-AF65-F5344CB8AC3E}">
        <p14:creationId xmlns:p14="http://schemas.microsoft.com/office/powerpoint/2010/main" val="232276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a:t>
            </a:r>
            <a:r>
              <a:rPr lang="en-GB" dirty="0" err="1" smtClean="0"/>
              <a:t>deg</a:t>
            </a:r>
            <a:r>
              <a:rPr lang="en-GB" dirty="0" smtClean="0"/>
              <a:t> BW</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4</a:t>
            </a:fld>
            <a:endParaRPr lang="en-GB"/>
          </a:p>
        </p:txBody>
      </p:sp>
    </p:spTree>
    <p:extLst>
      <p:ext uri="{BB962C8B-B14F-4D97-AF65-F5344CB8AC3E}">
        <p14:creationId xmlns:p14="http://schemas.microsoft.com/office/powerpoint/2010/main" val="85625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p:cNvSpPr>
            <a:spLocks noGrp="1" noChangeArrowheads="1"/>
          </p:cNvSpPr>
          <p:nvPr>
            <p:ph type="sldNum" sz="quarter"/>
          </p:nvPr>
        </p:nvSpPr>
        <p:spPr>
          <a:noFill/>
        </p:spPr>
        <p:txBody>
          <a:bodyPr/>
          <a:lstStyle>
            <a:lvl1pPr eaLnBrk="0">
              <a:tabLst>
                <a:tab pos="658813" algn="l"/>
                <a:tab pos="1317625" algn="l"/>
                <a:tab pos="1976438" algn="l"/>
                <a:tab pos="2635250" algn="l"/>
              </a:tabLst>
              <a:defRPr>
                <a:solidFill>
                  <a:schemeClr val="tx1"/>
                </a:solidFill>
                <a:latin typeface="Arial" charset="0"/>
                <a:ea typeface="Microsoft YaHei" charset="-122"/>
              </a:defRPr>
            </a:lvl1pPr>
            <a:lvl2pPr eaLnBrk="0">
              <a:tabLst>
                <a:tab pos="658813" algn="l"/>
                <a:tab pos="1317625" algn="l"/>
                <a:tab pos="1976438" algn="l"/>
                <a:tab pos="2635250" algn="l"/>
              </a:tabLst>
              <a:defRPr>
                <a:solidFill>
                  <a:schemeClr val="tx1"/>
                </a:solidFill>
                <a:latin typeface="Arial" charset="0"/>
                <a:ea typeface="Microsoft YaHei" charset="-122"/>
              </a:defRPr>
            </a:lvl2pPr>
            <a:lvl3pPr eaLnBrk="0">
              <a:tabLst>
                <a:tab pos="658813" algn="l"/>
                <a:tab pos="1317625" algn="l"/>
                <a:tab pos="1976438" algn="l"/>
                <a:tab pos="2635250" algn="l"/>
              </a:tabLst>
              <a:defRPr>
                <a:solidFill>
                  <a:schemeClr val="tx1"/>
                </a:solidFill>
                <a:latin typeface="Arial" charset="0"/>
                <a:ea typeface="Microsoft YaHei" charset="-122"/>
              </a:defRPr>
            </a:lvl3pPr>
            <a:lvl4pPr eaLnBrk="0">
              <a:tabLst>
                <a:tab pos="658813" algn="l"/>
                <a:tab pos="1317625" algn="l"/>
                <a:tab pos="1976438" algn="l"/>
                <a:tab pos="2635250" algn="l"/>
              </a:tabLst>
              <a:defRPr>
                <a:solidFill>
                  <a:schemeClr val="tx1"/>
                </a:solidFill>
                <a:latin typeface="Arial" charset="0"/>
                <a:ea typeface="Microsoft YaHei" charset="-122"/>
              </a:defRPr>
            </a:lvl4pPr>
            <a:lvl5pPr eaLnBrk="0">
              <a:tabLst>
                <a:tab pos="658813" algn="l"/>
                <a:tab pos="1317625" algn="l"/>
                <a:tab pos="1976438" algn="l"/>
                <a:tab pos="2635250" algn="l"/>
              </a:tabLst>
              <a:defRPr>
                <a:solidFill>
                  <a:schemeClr val="tx1"/>
                </a:solidFill>
                <a:latin typeface="Arial" charset="0"/>
                <a:ea typeface="Microsoft YaHei"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9pPr>
          </a:lstStyle>
          <a:p>
            <a:pPr eaLnBrk="1"/>
            <a:fld id="{7D0A2268-83ED-426F-84AB-3B237C1497F6}" type="slidenum">
              <a:rPr lang="en-US" altLang="en-US" smtClean="0">
                <a:solidFill>
                  <a:srgbClr val="FFFFFF"/>
                </a:solidFill>
                <a:latin typeface="Times New Roman" pitchFamily="16" charset="0"/>
              </a:rPr>
              <a:pPr eaLnBrk="1"/>
              <a:t>6</a:t>
            </a:fld>
            <a:endParaRPr lang="en-US" altLang="en-US" smtClean="0">
              <a:solidFill>
                <a:srgbClr val="FFFFFF"/>
              </a:solidFill>
              <a:latin typeface="Times New Roman" pitchFamily="16" charset="0"/>
            </a:endParaRPr>
          </a:p>
        </p:txBody>
      </p:sp>
      <p:sp>
        <p:nvSpPr>
          <p:cNvPr id="27651" name="Rectangle 1"/>
          <p:cNvSpPr>
            <a:spLocks noGrp="1" noRot="1" noChangeAspect="1" noChangeArrowheads="1" noTextEdit="1"/>
          </p:cNvSpPr>
          <p:nvPr>
            <p:ph type="sldImg"/>
          </p:nvPr>
        </p:nvSpPr>
        <p:spPr>
          <a:xfrm>
            <a:off x="1141413" y="695325"/>
            <a:ext cx="4573587"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p:cNvSpPr>
            <a:spLocks noGrp="1" noChangeArrowheads="1"/>
          </p:cNvSpPr>
          <p:nvPr>
            <p:ph type="body" idx="1"/>
          </p:nvPr>
        </p:nvSpPr>
        <p:spPr>
          <a:xfrm>
            <a:off x="686286" y="4342665"/>
            <a:ext cx="5485430" cy="411627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47" tIns="41623" rIns="83247" bIns="41623" anchor="ct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eaLnBrk="0">
              <a:tabLst>
                <a:tab pos="658813" algn="l"/>
                <a:tab pos="1317625" algn="l"/>
                <a:tab pos="1976438" algn="l"/>
                <a:tab pos="2635250" algn="l"/>
              </a:tabLst>
              <a:defRPr>
                <a:solidFill>
                  <a:schemeClr val="tx1"/>
                </a:solidFill>
                <a:latin typeface="Arial" charset="0"/>
                <a:ea typeface="Microsoft YaHei" charset="-122"/>
              </a:defRPr>
            </a:lvl1pPr>
            <a:lvl2pPr eaLnBrk="0">
              <a:tabLst>
                <a:tab pos="658813" algn="l"/>
                <a:tab pos="1317625" algn="l"/>
                <a:tab pos="1976438" algn="l"/>
                <a:tab pos="2635250" algn="l"/>
              </a:tabLst>
              <a:defRPr>
                <a:solidFill>
                  <a:schemeClr val="tx1"/>
                </a:solidFill>
                <a:latin typeface="Arial" charset="0"/>
                <a:ea typeface="Microsoft YaHei" charset="-122"/>
              </a:defRPr>
            </a:lvl2pPr>
            <a:lvl3pPr eaLnBrk="0">
              <a:tabLst>
                <a:tab pos="658813" algn="l"/>
                <a:tab pos="1317625" algn="l"/>
                <a:tab pos="1976438" algn="l"/>
                <a:tab pos="2635250" algn="l"/>
              </a:tabLst>
              <a:defRPr>
                <a:solidFill>
                  <a:schemeClr val="tx1"/>
                </a:solidFill>
                <a:latin typeface="Arial" charset="0"/>
                <a:ea typeface="Microsoft YaHei" charset="-122"/>
              </a:defRPr>
            </a:lvl3pPr>
            <a:lvl4pPr eaLnBrk="0">
              <a:tabLst>
                <a:tab pos="658813" algn="l"/>
                <a:tab pos="1317625" algn="l"/>
                <a:tab pos="1976438" algn="l"/>
                <a:tab pos="2635250" algn="l"/>
              </a:tabLst>
              <a:defRPr>
                <a:solidFill>
                  <a:schemeClr val="tx1"/>
                </a:solidFill>
                <a:latin typeface="Arial" charset="0"/>
                <a:ea typeface="Microsoft YaHei" charset="-122"/>
              </a:defRPr>
            </a:lvl4pPr>
            <a:lvl5pPr eaLnBrk="0">
              <a:tabLst>
                <a:tab pos="658813" algn="l"/>
                <a:tab pos="1317625" algn="l"/>
                <a:tab pos="1976438" algn="l"/>
                <a:tab pos="2635250" algn="l"/>
              </a:tabLst>
              <a:defRPr>
                <a:solidFill>
                  <a:schemeClr val="tx1"/>
                </a:solidFill>
                <a:latin typeface="Arial" charset="0"/>
                <a:ea typeface="Microsoft YaHei"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9pPr>
          </a:lstStyle>
          <a:p>
            <a:pPr eaLnBrk="1"/>
            <a:fld id="{C0EC8410-F9EC-4941-84F3-ED55F8A33C77}" type="slidenum">
              <a:rPr lang="en-US" altLang="en-US" smtClean="0">
                <a:solidFill>
                  <a:srgbClr val="FFFFFF"/>
                </a:solidFill>
                <a:latin typeface="Times New Roman" pitchFamily="16" charset="0"/>
              </a:rPr>
              <a:pPr eaLnBrk="1"/>
              <a:t>7</a:t>
            </a:fld>
            <a:endParaRPr lang="en-US" altLang="en-US" smtClean="0">
              <a:solidFill>
                <a:srgbClr val="FFFFFF"/>
              </a:solidFill>
              <a:latin typeface="Times New Roman" pitchFamily="16" charset="0"/>
            </a:endParaRPr>
          </a:p>
        </p:txBody>
      </p:sp>
      <p:sp>
        <p:nvSpPr>
          <p:cNvPr id="26627" name="Rectangle 1"/>
          <p:cNvSpPr>
            <a:spLocks noGrp="1" noRot="1" noChangeAspect="1" noChangeArrowheads="1" noTextEdit="1"/>
          </p:cNvSpPr>
          <p:nvPr>
            <p:ph type="sldImg"/>
          </p:nvPr>
        </p:nvSpPr>
        <p:spPr>
          <a:xfrm>
            <a:off x="1141413" y="695325"/>
            <a:ext cx="4573587"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a:spLocks noGrp="1" noChangeArrowheads="1"/>
          </p:cNvSpPr>
          <p:nvPr>
            <p:ph type="body" idx="1"/>
          </p:nvPr>
        </p:nvSpPr>
        <p:spPr>
          <a:xfrm>
            <a:off x="686286" y="4342665"/>
            <a:ext cx="5485430" cy="411627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47" tIns="41623" rIns="83247" bIns="41623" anchor="ct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6"/>
          <p:cNvSpPr>
            <a:spLocks noGrp="1" noChangeArrowheads="1"/>
          </p:cNvSpPr>
          <p:nvPr>
            <p:ph type="sldNum" sz="quarter"/>
          </p:nvPr>
        </p:nvSpPr>
        <p:spPr>
          <a:noFill/>
        </p:spPr>
        <p:txBody>
          <a:bodyPr/>
          <a:lstStyle>
            <a:lvl1pPr eaLnBrk="0">
              <a:tabLst>
                <a:tab pos="658813" algn="l"/>
                <a:tab pos="1317625" algn="l"/>
                <a:tab pos="1976438" algn="l"/>
                <a:tab pos="2635250" algn="l"/>
              </a:tabLst>
              <a:defRPr>
                <a:solidFill>
                  <a:schemeClr val="tx1"/>
                </a:solidFill>
                <a:latin typeface="Arial" charset="0"/>
                <a:ea typeface="Microsoft YaHei" charset="-122"/>
              </a:defRPr>
            </a:lvl1pPr>
            <a:lvl2pPr eaLnBrk="0">
              <a:tabLst>
                <a:tab pos="658813" algn="l"/>
                <a:tab pos="1317625" algn="l"/>
                <a:tab pos="1976438" algn="l"/>
                <a:tab pos="2635250" algn="l"/>
              </a:tabLst>
              <a:defRPr>
                <a:solidFill>
                  <a:schemeClr val="tx1"/>
                </a:solidFill>
                <a:latin typeface="Arial" charset="0"/>
                <a:ea typeface="Microsoft YaHei" charset="-122"/>
              </a:defRPr>
            </a:lvl2pPr>
            <a:lvl3pPr eaLnBrk="0">
              <a:tabLst>
                <a:tab pos="658813" algn="l"/>
                <a:tab pos="1317625" algn="l"/>
                <a:tab pos="1976438" algn="l"/>
                <a:tab pos="2635250" algn="l"/>
              </a:tabLst>
              <a:defRPr>
                <a:solidFill>
                  <a:schemeClr val="tx1"/>
                </a:solidFill>
                <a:latin typeface="Arial" charset="0"/>
                <a:ea typeface="Microsoft YaHei" charset="-122"/>
              </a:defRPr>
            </a:lvl3pPr>
            <a:lvl4pPr eaLnBrk="0">
              <a:tabLst>
                <a:tab pos="658813" algn="l"/>
                <a:tab pos="1317625" algn="l"/>
                <a:tab pos="1976438" algn="l"/>
                <a:tab pos="2635250" algn="l"/>
              </a:tabLst>
              <a:defRPr>
                <a:solidFill>
                  <a:schemeClr val="tx1"/>
                </a:solidFill>
                <a:latin typeface="Arial" charset="0"/>
                <a:ea typeface="Microsoft YaHei" charset="-122"/>
              </a:defRPr>
            </a:lvl4pPr>
            <a:lvl5pPr eaLnBrk="0">
              <a:tabLst>
                <a:tab pos="658813" algn="l"/>
                <a:tab pos="1317625" algn="l"/>
                <a:tab pos="1976438" algn="l"/>
                <a:tab pos="2635250" algn="l"/>
              </a:tabLst>
              <a:defRPr>
                <a:solidFill>
                  <a:schemeClr val="tx1"/>
                </a:solidFill>
                <a:latin typeface="Arial" charset="0"/>
                <a:ea typeface="Microsoft YaHei"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658813" algn="l"/>
                <a:tab pos="1317625" algn="l"/>
                <a:tab pos="1976438" algn="l"/>
                <a:tab pos="2635250" algn="l"/>
              </a:tabLst>
              <a:defRPr>
                <a:solidFill>
                  <a:schemeClr val="tx1"/>
                </a:solidFill>
                <a:latin typeface="Arial" charset="0"/>
                <a:ea typeface="Microsoft YaHei" charset="-122"/>
              </a:defRPr>
            </a:lvl9pPr>
          </a:lstStyle>
          <a:p>
            <a:pPr eaLnBrk="1"/>
            <a:fld id="{6EE22615-FFDF-4FE3-B7FF-1B582BD6B6FC}" type="slidenum">
              <a:rPr lang="en-US" altLang="en-US" smtClean="0">
                <a:solidFill>
                  <a:srgbClr val="FFFFFF"/>
                </a:solidFill>
                <a:latin typeface="Times New Roman" pitchFamily="16" charset="0"/>
              </a:rPr>
              <a:pPr eaLnBrk="1"/>
              <a:t>8</a:t>
            </a:fld>
            <a:endParaRPr lang="en-US" altLang="en-US" smtClean="0">
              <a:solidFill>
                <a:srgbClr val="FFFFFF"/>
              </a:solidFill>
              <a:latin typeface="Times New Roman" pitchFamily="16" charset="0"/>
            </a:endParaRPr>
          </a:p>
        </p:txBody>
      </p:sp>
      <p:sp>
        <p:nvSpPr>
          <p:cNvPr id="29699" name="Rectangle 1"/>
          <p:cNvSpPr>
            <a:spLocks noGrp="1" noRot="1" noChangeAspect="1" noChangeArrowheads="1" noTextEdit="1"/>
          </p:cNvSpPr>
          <p:nvPr>
            <p:ph type="sldImg"/>
          </p:nvPr>
        </p:nvSpPr>
        <p:spPr>
          <a:xfrm>
            <a:off x="1141413" y="695325"/>
            <a:ext cx="4573587"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p:cNvSpPr>
            <a:spLocks noGrp="1" noChangeArrowheads="1"/>
          </p:cNvSpPr>
          <p:nvPr>
            <p:ph type="body" idx="1"/>
          </p:nvPr>
        </p:nvSpPr>
        <p:spPr>
          <a:xfrm>
            <a:off x="686286" y="4342665"/>
            <a:ext cx="5485430" cy="411627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47" tIns="41623" rIns="83247" bIns="41623" anchor="ct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58dBi</a:t>
            </a:r>
            <a:r>
              <a:rPr lang="en-GB" baseline="0" dirty="0" smtClean="0"/>
              <a:t> gain</a:t>
            </a:r>
            <a:endParaRPr lang="en-GB" dirty="0"/>
          </a:p>
        </p:txBody>
      </p:sp>
      <p:sp>
        <p:nvSpPr>
          <p:cNvPr id="4" name="Slide Number Placeholder 3"/>
          <p:cNvSpPr>
            <a:spLocks noGrp="1"/>
          </p:cNvSpPr>
          <p:nvPr>
            <p:ph type="sldNum" sz="quarter" idx="10"/>
          </p:nvPr>
        </p:nvSpPr>
        <p:spPr/>
        <p:txBody>
          <a:bodyPr/>
          <a:lstStyle/>
          <a:p>
            <a:fld id="{8FF4E14E-2B82-42FA-9BA8-14CEECD96CA4}" type="slidenum">
              <a:rPr lang="en-GB" smtClean="0"/>
              <a:t>9</a:t>
            </a:fld>
            <a:endParaRPr lang="en-GB"/>
          </a:p>
        </p:txBody>
      </p:sp>
    </p:spTree>
    <p:extLst>
      <p:ext uri="{BB962C8B-B14F-4D97-AF65-F5344CB8AC3E}">
        <p14:creationId xmlns:p14="http://schemas.microsoft.com/office/powerpoint/2010/main" val="218837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4.8m dish 1968 with circular waveguide feed 19mm mesh Simple wooden hub and arms</a:t>
            </a:r>
            <a:endParaRPr lang="en-GB" dirty="0"/>
          </a:p>
        </p:txBody>
      </p:sp>
      <p:sp>
        <p:nvSpPr>
          <p:cNvPr id="4" name="Slide Number Placeholder 3"/>
          <p:cNvSpPr>
            <a:spLocks noGrp="1"/>
          </p:cNvSpPr>
          <p:nvPr>
            <p:ph type="sldNum" sz="quarter" idx="10"/>
          </p:nvPr>
        </p:nvSpPr>
        <p:spPr/>
        <p:txBody>
          <a:bodyPr/>
          <a:lstStyle/>
          <a:p>
            <a:fld id="{112F5CBB-FEEA-486E-879C-FA7D7E9EC8EF}" type="slidenum">
              <a:rPr lang="en-GB" smtClean="0"/>
              <a:t>11</a:t>
            </a:fld>
            <a:endParaRPr lang="en-GB"/>
          </a:p>
        </p:txBody>
      </p:sp>
    </p:spTree>
    <p:extLst>
      <p:ext uri="{BB962C8B-B14F-4D97-AF65-F5344CB8AC3E}">
        <p14:creationId xmlns:p14="http://schemas.microsoft.com/office/powerpoint/2010/main" val="404304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arms on this dish, cut from plywood lasted 23 years… next slide</a:t>
            </a:r>
            <a:endParaRPr lang="en-GB" dirty="0"/>
          </a:p>
        </p:txBody>
      </p:sp>
      <p:sp>
        <p:nvSpPr>
          <p:cNvPr id="4" name="Slide Number Placeholder 3"/>
          <p:cNvSpPr>
            <a:spLocks noGrp="1"/>
          </p:cNvSpPr>
          <p:nvPr>
            <p:ph type="sldNum" sz="quarter" idx="10"/>
          </p:nvPr>
        </p:nvSpPr>
        <p:spPr/>
        <p:txBody>
          <a:bodyPr/>
          <a:lstStyle/>
          <a:p>
            <a:fld id="{112F5CBB-FEEA-486E-879C-FA7D7E9EC8EF}" type="slidenum">
              <a:rPr lang="en-GB" smtClean="0"/>
              <a:t>12</a:t>
            </a:fld>
            <a:endParaRPr lang="en-GB"/>
          </a:p>
        </p:txBody>
      </p:sp>
    </p:spTree>
    <p:extLst>
      <p:ext uri="{BB962C8B-B14F-4D97-AF65-F5344CB8AC3E}">
        <p14:creationId xmlns:p14="http://schemas.microsoft.com/office/powerpoint/2010/main" val="394623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6mm mesh and improved profile in the outer sections meant it worked reasonably well up to 6cm.</a:t>
            </a:r>
            <a:endParaRPr lang="en-GB" dirty="0"/>
          </a:p>
        </p:txBody>
      </p:sp>
      <p:sp>
        <p:nvSpPr>
          <p:cNvPr id="4" name="Slide Number Placeholder 3"/>
          <p:cNvSpPr>
            <a:spLocks noGrp="1"/>
          </p:cNvSpPr>
          <p:nvPr>
            <p:ph type="sldNum" sz="quarter" idx="10"/>
          </p:nvPr>
        </p:nvSpPr>
        <p:spPr/>
        <p:txBody>
          <a:bodyPr/>
          <a:lstStyle/>
          <a:p>
            <a:fld id="{112F5CBB-FEEA-486E-879C-FA7D7E9EC8EF}" type="slidenum">
              <a:rPr lang="en-GB" smtClean="0"/>
              <a:t>13</a:t>
            </a:fld>
            <a:endParaRPr lang="en-GB"/>
          </a:p>
        </p:txBody>
      </p:sp>
    </p:spTree>
    <p:extLst>
      <p:ext uri="{BB962C8B-B14F-4D97-AF65-F5344CB8AC3E}">
        <p14:creationId xmlns:p14="http://schemas.microsoft.com/office/powerpoint/2010/main" val="15732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3BFA91C-233E-4311-A311-58BB655F7FFC}"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316426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3BFA91C-233E-4311-A311-58BB655F7FFC}"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335369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3BFA91C-233E-4311-A311-58BB655F7FFC}"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17925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3BFA91C-233E-4311-A311-58BB655F7FFC}"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125720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BFA91C-233E-4311-A311-58BB655F7FFC}"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592041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3BFA91C-233E-4311-A311-58BB655F7FFC}"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429115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3BFA91C-233E-4311-A311-58BB655F7FFC}" type="datetimeFigureOut">
              <a:rPr lang="en-GB" smtClean="0"/>
              <a:t>12/03/2019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549240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3BFA91C-233E-4311-A311-58BB655F7FFC}" type="datetimeFigureOut">
              <a:rPr lang="en-GB" smtClean="0"/>
              <a:t>12/03/2019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12012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FA91C-233E-4311-A311-58BB655F7FFC}" type="datetimeFigureOut">
              <a:rPr lang="en-GB" smtClean="0"/>
              <a:t>12/03/2019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1405219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FA91C-233E-4311-A311-58BB655F7FFC}"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50998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FA91C-233E-4311-A311-58BB655F7FFC}"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313810-1A2B-4D36-B1D8-C95453E7E0A9}" type="slidenum">
              <a:rPr lang="en-GB" smtClean="0"/>
              <a:t>‹#›</a:t>
            </a:fld>
            <a:endParaRPr lang="en-GB"/>
          </a:p>
        </p:txBody>
      </p:sp>
    </p:spTree>
    <p:extLst>
      <p:ext uri="{BB962C8B-B14F-4D97-AF65-F5344CB8AC3E}">
        <p14:creationId xmlns:p14="http://schemas.microsoft.com/office/powerpoint/2010/main" val="26199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FA91C-233E-4311-A311-58BB655F7FFC}" type="datetimeFigureOut">
              <a:rPr lang="en-GB" smtClean="0"/>
              <a:t>12/03/2019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13810-1A2B-4D36-B1D8-C95453E7E0A9}" type="slidenum">
              <a:rPr lang="en-GB" smtClean="0"/>
              <a:t>‹#›</a:t>
            </a:fld>
            <a:endParaRPr lang="en-GB"/>
          </a:p>
        </p:txBody>
      </p:sp>
    </p:spTree>
    <p:extLst>
      <p:ext uri="{BB962C8B-B14F-4D97-AF65-F5344CB8AC3E}">
        <p14:creationId xmlns:p14="http://schemas.microsoft.com/office/powerpoint/2010/main" val="292432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8.pn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3.png"/><Relationship Id="rId5" Type="http://schemas.openxmlformats.org/officeDocument/2006/relationships/image" Target="../media/image10.jp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www.microwavers.or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8.png"/><Relationship Id="rId4" Type="http://schemas.openxmlformats.org/officeDocument/2006/relationships/image" Target="../media/image49.jpg"/></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physics.princeton.edu/pulsar/K1JT/Hbk_2010_Ch30_EME.pdf" TargetMode="External"/><Relationship Id="rId13" Type="http://schemas.openxmlformats.org/officeDocument/2006/relationships/hyperlink" Target="http://www.w1ghz.org/antbook/contents.htm" TargetMode="External"/><Relationship Id="rId3" Type="http://schemas.openxmlformats.org/officeDocument/2006/relationships/hyperlink" Target="http://www.df2zc.de/newsletter/" TargetMode="External"/><Relationship Id="rId7" Type="http://schemas.openxmlformats.org/officeDocument/2006/relationships/hyperlink" Target="http://www.physics.princeton.edu/pulsar/K1JT/" TargetMode="External"/><Relationship Id="rId12" Type="http://schemas.openxmlformats.org/officeDocument/2006/relationships/hyperlink" Target="http://www.chris.org/cgi-bin/jt65eme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mailto:moon@moonbounce.info" TargetMode="External"/><Relationship Id="rId11" Type="http://schemas.openxmlformats.org/officeDocument/2006/relationships/hyperlink" Target="http://www.hb9q.ch/hb9q/" TargetMode="External"/><Relationship Id="rId5" Type="http://schemas.openxmlformats.org/officeDocument/2006/relationships/hyperlink" Target="http://www.nlsa.com/nets/moon-net-help.html" TargetMode="External"/><Relationship Id="rId10" Type="http://schemas.openxmlformats.org/officeDocument/2006/relationships/hyperlink" Target="http://www.qsl.net/dk7zb/" TargetMode="External"/><Relationship Id="rId4" Type="http://schemas.openxmlformats.org/officeDocument/2006/relationships/hyperlink" Target="http://www.nitehawk.com/rasmit/em70cm.htm" TargetMode="External"/><Relationship Id="rId9" Type="http://schemas.openxmlformats.org/officeDocument/2006/relationships/hyperlink" Target="http://www.moonbouncers.org/" TargetMode="External"/><Relationship Id="rId14" Type="http://schemas.openxmlformats.org/officeDocument/2006/relationships/hyperlink" Target="http://www.vk3um.com/softwar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9552" y="1196752"/>
            <a:ext cx="8229600" cy="5328592"/>
          </a:xfrm>
        </p:spPr>
        <p:txBody>
          <a:bodyPr>
            <a:normAutofit/>
          </a:bodyPr>
          <a:lstStyle/>
          <a:p>
            <a:r>
              <a:rPr lang="en-GB" sz="5400" b="1" dirty="0" smtClean="0">
                <a:solidFill>
                  <a:srgbClr val="0070C0"/>
                </a:solidFill>
                <a:effectLst>
                  <a:outerShdw blurRad="38100" dist="38100" dir="2700000" algn="tl">
                    <a:srgbClr val="000000">
                      <a:alpha val="43137"/>
                    </a:srgbClr>
                  </a:outerShdw>
                </a:effectLst>
              </a:rPr>
              <a:t>Microwave </a:t>
            </a:r>
            <a:r>
              <a:rPr lang="en-GB" sz="5400" b="1" dirty="0" err="1" smtClean="0">
                <a:solidFill>
                  <a:srgbClr val="0070C0"/>
                </a:solidFill>
                <a:effectLst>
                  <a:outerShdw blurRad="38100" dist="38100" dir="2700000" algn="tl">
                    <a:srgbClr val="000000">
                      <a:alpha val="43137"/>
                    </a:srgbClr>
                  </a:outerShdw>
                </a:effectLst>
              </a:rPr>
              <a:t>Moonbounce</a:t>
            </a:r>
            <a:r>
              <a:rPr lang="en-GB" sz="5400" b="1" dirty="0" smtClean="0">
                <a:solidFill>
                  <a:srgbClr val="0070C0"/>
                </a:solidFill>
                <a:effectLst>
                  <a:outerShdw blurRad="38100" dist="38100" dir="2700000" algn="tl">
                    <a:srgbClr val="000000">
                      <a:alpha val="43137"/>
                    </a:srgbClr>
                  </a:outerShdw>
                </a:effectLst>
              </a:rPr>
              <a:t/>
            </a:r>
            <a:br>
              <a:rPr lang="en-GB" sz="5400" b="1" dirty="0" smtClean="0">
                <a:solidFill>
                  <a:srgbClr val="0070C0"/>
                </a:solidFill>
                <a:effectLst>
                  <a:outerShdw blurRad="38100" dist="38100" dir="2700000" algn="tl">
                    <a:srgbClr val="000000">
                      <a:alpha val="43137"/>
                    </a:srgbClr>
                  </a:outerShdw>
                </a:effectLst>
              </a:rPr>
            </a:br>
            <a:r>
              <a:rPr lang="en-GB" sz="5400" b="1" dirty="0" smtClean="0">
                <a:solidFill>
                  <a:srgbClr val="0070C0"/>
                </a:solidFill>
                <a:effectLst>
                  <a:outerShdw blurRad="38100" dist="38100" dir="2700000" algn="tl">
                    <a:srgbClr val="000000">
                      <a:alpha val="43137"/>
                    </a:srgbClr>
                  </a:outerShdw>
                </a:effectLst>
              </a:rPr>
              <a:t>Communication.</a:t>
            </a:r>
            <a:br>
              <a:rPr lang="en-GB" sz="5400" b="1" dirty="0" smtClean="0">
                <a:solidFill>
                  <a:srgbClr val="0070C0"/>
                </a:solidFill>
                <a:effectLst>
                  <a:outerShdw blurRad="38100" dist="38100" dir="2700000" algn="tl">
                    <a:srgbClr val="000000">
                      <a:alpha val="43137"/>
                    </a:srgbClr>
                  </a:outerShdw>
                </a:effectLst>
              </a:rPr>
            </a:br>
            <a:r>
              <a:rPr lang="en-GB" b="1" dirty="0" smtClean="0">
                <a:solidFill>
                  <a:srgbClr val="0070C0"/>
                </a:solidFill>
                <a:effectLst>
                  <a:outerShdw blurRad="38100" dist="38100" dir="2700000" algn="tl">
                    <a:srgbClr val="000000">
                      <a:alpha val="43137"/>
                    </a:srgbClr>
                  </a:outerShdw>
                </a:effectLst>
              </a:rPr>
              <a:t>Peter Blair</a:t>
            </a:r>
            <a:r>
              <a:rPr lang="en-GB" sz="5400" b="1" dirty="0" smtClean="0">
                <a:solidFill>
                  <a:srgbClr val="0070C0"/>
                </a:solidFill>
                <a:effectLst>
                  <a:outerShdw blurRad="38100" dist="38100" dir="2700000" algn="tl">
                    <a:srgbClr val="000000">
                      <a:alpha val="43137"/>
                    </a:srgbClr>
                  </a:outerShdw>
                </a:effectLst>
              </a:rPr>
              <a:t/>
            </a:r>
            <a:br>
              <a:rPr lang="en-GB" sz="5400" b="1" dirty="0" smtClean="0">
                <a:solidFill>
                  <a:srgbClr val="0070C0"/>
                </a:solidFill>
                <a:effectLst>
                  <a:outerShdw blurRad="38100" dist="38100" dir="2700000" algn="tl">
                    <a:srgbClr val="000000">
                      <a:alpha val="43137"/>
                    </a:srgbClr>
                  </a:outerShdw>
                </a:effectLst>
              </a:rPr>
            </a:br>
            <a:r>
              <a:rPr lang="en-GB" sz="5400" b="1"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G3LTF </a:t>
            </a:r>
            <a:r>
              <a:rPr lang="en-GB" sz="5400" b="1"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5400" b="1"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GB" sz="54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6827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15ft dish at </a:t>
            </a:r>
            <a:r>
              <a:rPr lang="en-GB" sz="36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a:t>
            </a:r>
            <a:r>
              <a:rPr lang="en-GB" sz="3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alleywood</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Essex, 1963.</a:t>
            </a:r>
            <a:b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note co-linear stack antennas for 70 &amp; 23cm </a:t>
            </a:r>
            <a:r>
              <a:rPr lang="en-GB" sz="27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tropo</a:t>
            </a:r>
            <a:r>
              <a:rPr lang="en-GB"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GB"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4944" y="1600200"/>
            <a:ext cx="6574112" cy="4525963"/>
          </a:xfrm>
        </p:spPr>
      </p:pic>
    </p:spTree>
    <p:extLst>
      <p:ext uri="{BB962C8B-B14F-4D97-AF65-F5344CB8AC3E}">
        <p14:creationId xmlns:p14="http://schemas.microsoft.com/office/powerpoint/2010/main" val="1104625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Now working on 1296MHz, 1968 </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712" y="1124744"/>
            <a:ext cx="5400600" cy="5603390"/>
          </a:xfrm>
        </p:spPr>
      </p:pic>
    </p:spTree>
    <p:extLst>
      <p:ext uri="{BB962C8B-B14F-4D97-AF65-F5344CB8AC3E}">
        <p14:creationId xmlns:p14="http://schemas.microsoft.com/office/powerpoint/2010/main" val="4059018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rPr>
              <a:t>Dish # 2, 1970-1993 0.5 – 0.37 f/D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4.8m&gt;6.5m</a:t>
            </a:r>
            <a:r>
              <a:rPr lang="en-GB" dirty="0" smtClean="0">
                <a:effectLst>
                  <a:outerShdw blurRad="38100" dist="38100" dir="2700000" algn="tl">
                    <a:srgbClr val="000000">
                      <a:alpha val="43137"/>
                    </a:srgbClr>
                  </a:outerShdw>
                </a:effectLst>
              </a:rPr>
              <a:t>  moved location 3 times</a:t>
            </a:r>
            <a:endParaRPr lang="en-GB" dirty="0">
              <a:effectLst>
                <a:outerShdw blurRad="38100" dist="38100" dir="2700000" algn="tl">
                  <a:srgbClr val="000000">
                    <a:alpha val="43137"/>
                  </a:srgbClr>
                </a:outerShdw>
              </a:effectLst>
            </a:endParaRPr>
          </a:p>
        </p:txBody>
      </p:sp>
      <p:pic>
        <p:nvPicPr>
          <p:cNvPr id="1026" name="Picture 2" descr="C:\Users\Peter K Blair\Documents\2012 EME conference\G3LTF PAPER\PICTURES FOR PAPER\19ft dish Harlow.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599251"/>
            <a:ext cx="6305976" cy="515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047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2154"/>
          </a:xfrm>
        </p:spPr>
        <p:txBody>
          <a:bodyPr>
            <a:normAutofit fontScale="90000"/>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Today, NW Hampshire, 6m Dish #8,</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all aluminium, 0.375 f/D  6mm mesh, works at 5760MHz</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115616" y="1628800"/>
            <a:ext cx="6970721" cy="5228041"/>
          </a:xfrm>
        </p:spPr>
      </p:pic>
      <p:pic>
        <p:nvPicPr>
          <p:cNvPr id="5" name="g3ltf 13cm ssb.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64288" y="1988840"/>
            <a:ext cx="487363" cy="487363"/>
          </a:xfrm>
          <a:prstGeom prst="rect">
            <a:avLst/>
          </a:prstGeom>
        </p:spPr>
      </p:pic>
    </p:spTree>
    <p:extLst>
      <p:ext uri="{BB962C8B-B14F-4D97-AF65-F5344CB8AC3E}">
        <p14:creationId xmlns:p14="http://schemas.microsoft.com/office/powerpoint/2010/main" val="3924965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rPr>
              <a:t>There are only two equations that you  need for </a:t>
            </a:r>
            <a:r>
              <a:rPr lang="en-GB" dirty="0" err="1" smtClean="0">
                <a:effectLst>
                  <a:outerShdw blurRad="38100" dist="38100" dir="2700000" algn="tl">
                    <a:srgbClr val="000000">
                      <a:alpha val="43137"/>
                    </a:srgbClr>
                  </a:outerShdw>
                </a:effectLst>
              </a:rPr>
              <a:t>sucessful</a:t>
            </a:r>
            <a:r>
              <a:rPr lang="en-GB" dirty="0" smtClean="0">
                <a:effectLst>
                  <a:outerShdw blurRad="38100" dist="38100" dir="2700000" algn="tl">
                    <a:srgbClr val="000000">
                      <a:alpha val="43137"/>
                    </a:srgbClr>
                  </a:outerShdw>
                </a:effectLst>
              </a:rPr>
              <a:t> EME……</a:t>
            </a:r>
            <a:endParaRPr lang="en-GB"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20000"/>
          </a:bodyPr>
          <a:lstStyle/>
          <a:p>
            <a:pPr marL="0" indent="0">
              <a:buNone/>
            </a:pP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 The “radar” equation</a:t>
            </a:r>
          </a:p>
          <a:p>
            <a:pPr marL="0" indent="0">
              <a:buNone/>
            </a:pP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S/N  = [K*</a:t>
            </a: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Gr*Gt* Pt</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 [R^4* </a:t>
            </a:r>
            <a:r>
              <a:rPr lang="en-GB" sz="2800"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Tsys</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Br]</a:t>
            </a:r>
          </a:p>
          <a:p>
            <a:pPr marL="0" indent="0">
              <a:buNone/>
            </a:pP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 Gt are the Antenna gains</a:t>
            </a:r>
          </a:p>
          <a:p>
            <a:pPr marL="0" indent="0">
              <a:buNone/>
            </a:pP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Pt Transmitter power at the antenna</a:t>
            </a:r>
          </a:p>
          <a:p>
            <a:pPr marL="0" indent="0">
              <a:buNone/>
            </a:pPr>
            <a:r>
              <a:rPr lang="en-GB" sz="2800"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Tsys</a:t>
            </a: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System Temperature</a:t>
            </a:r>
          </a:p>
          <a:p>
            <a:pPr marL="0" indent="0">
              <a:buNone/>
            </a:pPr>
            <a:endPar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buNone/>
            </a:pP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u="sng"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Maximising G/T is the key to performance</a:t>
            </a:r>
          </a:p>
          <a:p>
            <a:pPr marL="0" indent="0">
              <a:buNone/>
            </a:pPr>
            <a:endParaRPr lang="en-GB" sz="2800" u="sng"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buNone/>
            </a:pPr>
            <a:r>
              <a:rPr lang="en-GB"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 moon distance</a:t>
            </a:r>
          </a:p>
          <a:p>
            <a:pPr marL="0" indent="0">
              <a:buNone/>
            </a:pPr>
            <a:r>
              <a:rPr lang="en-GB"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Br Receiver detection bandwidth</a:t>
            </a:r>
          </a:p>
          <a:p>
            <a:pPr marL="0" indent="0">
              <a:buNone/>
            </a:pPr>
            <a:r>
              <a:rPr lang="en-GB"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K contains all the boring constants.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Equation (2) comes later</a:t>
            </a:r>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30237538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 the path from transmitter to the receiver detector the signal is affected by a number of obstacles</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p:txBody>
          <a:bodyPr>
            <a:normAutofit fontScale="92500" lnSpcReduction="20000"/>
          </a:bodyPr>
          <a:lstStyle/>
          <a:p>
            <a:endParaRPr lang="en-GB" dirty="0" smtClean="0"/>
          </a:p>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Path Loss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Polarisation change</a:t>
            </a:r>
          </a:p>
          <a:p>
            <a:pPr marL="0" indent="0">
              <a:buNone/>
            </a:pP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Geometrical and Faraday Rotation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Ionospheric losses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at lower frequencies)</a:t>
            </a:r>
          </a:p>
          <a:p>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Time Delay ……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average value 2.5 seconds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Doppler Shift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Signal spreading at microwave frequencies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Noise</a:t>
            </a:r>
          </a:p>
          <a:p>
            <a:endParaRPr lang="en-GB" dirty="0" smtClean="0"/>
          </a:p>
          <a:p>
            <a:endParaRPr lang="en-GB" dirty="0"/>
          </a:p>
        </p:txBody>
      </p:sp>
    </p:spTree>
    <p:extLst>
      <p:ext uri="{BB962C8B-B14F-4D97-AF65-F5344CB8AC3E}">
        <p14:creationId xmlns:p14="http://schemas.microsoft.com/office/powerpoint/2010/main" val="3112123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2002234"/>
          </a:xfrm>
        </p:spPr>
        <p:txBody>
          <a:bodyPr>
            <a:normAutofit fontScale="90000"/>
          </a:bodyPr>
          <a:lstStyle/>
          <a:p>
            <a:pPr algn="l"/>
            <a:r>
              <a:rPr lang="en-GB" sz="2400" dirty="0" smtClean="0">
                <a:effectLst>
                  <a:outerShdw blurRad="38100" dist="38100" dir="2700000" algn="tl">
                    <a:srgbClr val="000000">
                      <a:alpha val="43137"/>
                    </a:srgbClr>
                  </a:outerShdw>
                </a:effectLst>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3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t>
            </a:r>
            <a:r>
              <a:rPr lang="en-GB" sz="3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ath </a:t>
            </a:r>
            <a:r>
              <a:rPr lang="en-GB" sz="3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t>
            </a:r>
            <a:r>
              <a:rPr lang="en-GB" sz="3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oss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is high but with the same size dish at each end and same power and receive system noise figure…..</a:t>
            </a:r>
            <a:b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Higher frequencies give much better signals </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158" y="2924944"/>
            <a:ext cx="8982842" cy="3600400"/>
          </a:xfrm>
        </p:spPr>
      </p:pic>
    </p:spTree>
    <p:extLst>
      <p:ext uri="{BB962C8B-B14F-4D97-AF65-F5344CB8AC3E}">
        <p14:creationId xmlns:p14="http://schemas.microsoft.com/office/powerpoint/2010/main" val="2156043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 the path from transmitter to the receiver detector the signal is affected by a number of obstacles</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p:txBody>
          <a:bodyPr>
            <a:normAutofit fontScale="92500" lnSpcReduction="20000"/>
          </a:bodyPr>
          <a:lstStyle/>
          <a:p>
            <a:endParaRPr lang="en-GB" dirty="0" smtClean="0"/>
          </a:p>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Path Loss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Polarisation change</a:t>
            </a:r>
          </a:p>
          <a:p>
            <a:pPr marL="0" indent="0">
              <a:buNone/>
            </a:pPr>
            <a:r>
              <a:rPr lang="en-GB"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Geometrical and Faraday Rotation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Ionospheric losses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at lower frequencies)</a:t>
            </a:r>
          </a:p>
          <a:p>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Time Delay ……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average value 2.5 seconds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Doppler Shift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Signal spreading at microwave frequencies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Noise</a:t>
            </a:r>
          </a:p>
          <a:p>
            <a:endParaRPr lang="en-GB" dirty="0" smtClean="0"/>
          </a:p>
          <a:p>
            <a:endParaRPr lang="en-GB" dirty="0"/>
          </a:p>
        </p:txBody>
      </p:sp>
    </p:spTree>
    <p:extLst>
      <p:ext uri="{BB962C8B-B14F-4D97-AF65-F5344CB8AC3E}">
        <p14:creationId xmlns:p14="http://schemas.microsoft.com/office/powerpoint/2010/main" val="2292036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0" y="274638"/>
            <a:ext cx="9036050" cy="1143000"/>
          </a:xfrm>
        </p:spPr>
        <p:txBody>
          <a:bodyPr/>
          <a:lstStyle/>
          <a:p>
            <a:r>
              <a:rPr lang="en-GB" altLang="en-US" dirty="0" smtClean="0">
                <a:solidFill>
                  <a:srgbClr val="0033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 Polarisation Rotation</a:t>
            </a:r>
          </a:p>
        </p:txBody>
      </p:sp>
      <p:pic>
        <p:nvPicPr>
          <p:cNvPr id="8195" name="Content Placeholder 1"/>
          <p:cNvPicPr>
            <a:picLocks noGrp="1" noChangeAspect="1"/>
          </p:cNvPicPr>
          <p:nvPr>
            <p:ph idx="1"/>
          </p:nvPr>
        </p:nvPicPr>
        <p:blipFill>
          <a:blip r:embed="rId3" cstate="print"/>
          <a:srcRect/>
          <a:stretch>
            <a:fillRect/>
          </a:stretch>
        </p:blipFill>
        <p:spPr>
          <a:xfrm>
            <a:off x="684213" y="1412875"/>
            <a:ext cx="7200900" cy="5154613"/>
          </a:xfrm>
        </p:spPr>
      </p:pic>
    </p:spTree>
    <p:extLst>
      <p:ext uri="{BB962C8B-B14F-4D97-AF65-F5344CB8AC3E}">
        <p14:creationId xmlns:p14="http://schemas.microsoft.com/office/powerpoint/2010/main" val="1125947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2146250"/>
          </a:xfrm>
        </p:spPr>
        <p:txBody>
          <a:bodyPr>
            <a:normAutofit fontScale="90000"/>
          </a:bodyPr>
          <a:lstStyle/>
          <a:p>
            <a:pPr algn="l"/>
            <a:r>
              <a:rPr lang="en-GB" sz="2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200" u="sng"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Faraday Rotation.</a:t>
            </a:r>
            <a:br>
              <a:rPr lang="en-GB" sz="2200" u="sng"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As a wave travels through the ionosphere its polarisation rotates depending on the total electron density and the magnetic field along its path. The effect varies as wavelength squared</a:t>
            </a:r>
            <a:r>
              <a:rPr lang="en-GB" sz="22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2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a:t>
            </a:r>
            <a:r>
              <a:rPr lang="en-GB" sz="22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 is negligible above 23cm. Using Circular Polarisation overcomes  </a:t>
            </a:r>
            <a:r>
              <a:rPr lang="en-GB" sz="2200"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ALL</a:t>
            </a:r>
            <a:r>
              <a:rPr lang="en-GB" sz="22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polarisation problems. CP is used almost exclusively on microwave EME. </a:t>
            </a:r>
            <a:endParaRPr lang="en-GB" sz="2200" dirty="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700" y="2348880"/>
            <a:ext cx="6324600" cy="4392487"/>
          </a:xfrm>
        </p:spPr>
      </p:pic>
    </p:spTree>
    <p:extLst>
      <p:ext uri="{BB962C8B-B14F-4D97-AF65-F5344CB8AC3E}">
        <p14:creationId xmlns:p14="http://schemas.microsoft.com/office/powerpoint/2010/main" val="3296945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effectLst>
                  <a:outerShdw blurRad="38100" dist="38100" dir="2700000" algn="tl">
                    <a:srgbClr val="000000">
                      <a:alpha val="43137"/>
                    </a:srgbClr>
                  </a:outerShdw>
                </a:effectLst>
              </a:rPr>
              <a:t>Contents</a:t>
            </a:r>
            <a:endParaRPr lang="en-GB"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Early History of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Moonbounce</a:t>
            </a:r>
            <a:endPar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does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Moonbounce</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Work?</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are the difficulties and how are they overcome?</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EME Systems and components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Measurement and optimisation</a:t>
            </a:r>
          </a:p>
        </p:txBody>
      </p:sp>
    </p:spTree>
    <p:extLst>
      <p:ext uri="{BB962C8B-B14F-4D97-AF65-F5344CB8AC3E}">
        <p14:creationId xmlns:p14="http://schemas.microsoft.com/office/powerpoint/2010/main" val="1735444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 the path from transmitter to the receiver detector the signal is affected by a number of obstacles</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395536" y="1772816"/>
            <a:ext cx="8229600" cy="4525963"/>
          </a:xfrm>
        </p:spPr>
        <p:txBody>
          <a:bodyPr>
            <a:normAutofit fontScale="92500" lnSpcReduction="20000"/>
          </a:bodyPr>
          <a:lstStyle/>
          <a:p>
            <a:endParaRPr lang="en-GB" dirty="0" smtClean="0"/>
          </a:p>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Path Loss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Polarisation change</a:t>
            </a:r>
          </a:p>
          <a:p>
            <a:pPr marL="0" indent="0">
              <a:buNone/>
            </a:pP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Geometrical and Faraday Rotation </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Ionospheric losses   </a:t>
            </a:r>
            <a:r>
              <a:rPr lang="en-GB" sz="2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at lower frequencies)</a:t>
            </a:r>
          </a:p>
          <a:p>
            <a:r>
              <a:rPr lang="en-GB" sz="28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Time Delay …… </a:t>
            </a:r>
            <a:r>
              <a:rPr lang="en-GB" sz="26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average value 2.5 seconds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Doppler Shift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Signal spreading at microwave frequencies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Noise</a:t>
            </a:r>
          </a:p>
          <a:p>
            <a:endParaRPr lang="en-GB" dirty="0" smtClean="0"/>
          </a:p>
          <a:p>
            <a:endParaRPr lang="en-GB" dirty="0"/>
          </a:p>
        </p:txBody>
      </p:sp>
    </p:spTree>
    <p:extLst>
      <p:ext uri="{BB962C8B-B14F-4D97-AF65-F5344CB8AC3E}">
        <p14:creationId xmlns:p14="http://schemas.microsoft.com/office/powerpoint/2010/main" val="3757820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 the path from transmitter to the receiver detector the signal is affected by a number of obstacles</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p:txBody>
          <a:bodyPr>
            <a:normAutofit fontScale="92500" lnSpcReduction="20000"/>
          </a:bodyPr>
          <a:lstStyle/>
          <a:p>
            <a:endParaRPr lang="en-GB" dirty="0" smtClean="0"/>
          </a:p>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Path Loss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Polarisation change</a:t>
            </a:r>
          </a:p>
          <a:p>
            <a:pPr marL="0" indent="0">
              <a:buNone/>
            </a:pP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Geometrical and Faraday Rotation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Ionospheric losses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at lower frequencies)</a:t>
            </a:r>
          </a:p>
          <a:p>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Time Delay ……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average value 2.5 seconds</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Doppler Shift</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Signal spreading at microwave frequencies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Noise</a:t>
            </a:r>
          </a:p>
          <a:p>
            <a:endParaRPr lang="en-GB" dirty="0" smtClean="0"/>
          </a:p>
          <a:p>
            <a:endParaRPr lang="en-GB" dirty="0"/>
          </a:p>
        </p:txBody>
      </p:sp>
    </p:spTree>
    <p:extLst>
      <p:ext uri="{BB962C8B-B14F-4D97-AF65-F5344CB8AC3E}">
        <p14:creationId xmlns:p14="http://schemas.microsoft.com/office/powerpoint/2010/main" val="3130931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Doppler Shift and Signal Spreading </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lnSpcReduction="10000"/>
          </a:bodyPr>
          <a:lstStyle/>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Doppler shift comes from the relative motion of Earth and Moon, mainly from Earth’s rotation.  (Think of the train whistle effect)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Total Doppler shift is the sum of each stations individual Doppler shift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Due to Moon’s slightly eccentric orbit the relative velocity varies at about 0.2m/S. This is called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Libration</a:t>
            </a:r>
            <a:endPar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microwave frequencies this causes spreading of the signal </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768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709814"/>
            <a:ext cx="9036496" cy="5503847"/>
          </a:xfrm>
          <a:prstGeom prst="rect">
            <a:avLst/>
          </a:prstGeom>
        </p:spPr>
      </p:pic>
      <p:cxnSp>
        <p:nvCxnSpPr>
          <p:cNvPr id="3" name="Straight Arrow Connector 2"/>
          <p:cNvCxnSpPr/>
          <p:nvPr/>
        </p:nvCxnSpPr>
        <p:spPr>
          <a:xfrm flipV="1">
            <a:off x="1835696" y="1628800"/>
            <a:ext cx="0" cy="216024"/>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092280" y="2492896"/>
            <a:ext cx="1728192" cy="646331"/>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Time, min from Moon rise</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97423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Libration</a:t>
            </a:r>
            <a:r>
              <a:rPr lang="en-GB"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4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Spreading OK1KIR 6cm</a:t>
            </a:r>
            <a:endParaRPr lang="en-GB"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305884"/>
            <a:ext cx="7200800" cy="5601888"/>
          </a:xfrm>
        </p:spPr>
      </p:pic>
      <p:sp>
        <p:nvSpPr>
          <p:cNvPr id="3" name="TextBox 2"/>
          <p:cNvSpPr txBox="1"/>
          <p:nvPr/>
        </p:nvSpPr>
        <p:spPr>
          <a:xfrm>
            <a:off x="4067944" y="5661248"/>
            <a:ext cx="3168352" cy="830997"/>
          </a:xfrm>
          <a:prstGeom prst="rect">
            <a:avLst/>
          </a:prstGeom>
          <a:noFill/>
          <a:ln w="3175">
            <a:solidFill>
              <a:schemeClr val="bg1"/>
            </a:solidFill>
          </a:ln>
        </p:spPr>
        <p:txBody>
          <a:bodyPr wrap="square" rtlCol="0">
            <a:spAutoFit/>
          </a:bodyPr>
          <a:lstStyle/>
          <a:p>
            <a:r>
              <a:rPr lang="en-GB" sz="2400" dirty="0" smtClean="0">
                <a:solidFill>
                  <a:schemeClr val="bg1"/>
                </a:solidFill>
                <a:effectLst>
                  <a:outerShdw blurRad="38100" dist="38100" dir="2700000" algn="tl">
                    <a:srgbClr val="000000">
                      <a:alpha val="43137"/>
                    </a:srgbClr>
                  </a:outerShdw>
                </a:effectLst>
              </a:rPr>
              <a:t>Calculated </a:t>
            </a:r>
            <a:r>
              <a:rPr lang="en-GB" sz="2400" dirty="0" err="1" smtClean="0">
                <a:solidFill>
                  <a:schemeClr val="bg1"/>
                </a:solidFill>
                <a:effectLst>
                  <a:outerShdw blurRad="38100" dist="38100" dir="2700000" algn="tl">
                    <a:srgbClr val="000000">
                      <a:alpha val="43137"/>
                    </a:srgbClr>
                  </a:outerShdw>
                </a:effectLst>
              </a:rPr>
              <a:t>Libration</a:t>
            </a:r>
            <a:r>
              <a:rPr lang="en-GB" sz="2400" dirty="0" smtClean="0">
                <a:solidFill>
                  <a:schemeClr val="bg1"/>
                </a:solidFill>
                <a:effectLst>
                  <a:outerShdw blurRad="38100" dist="38100" dir="2700000" algn="tl">
                    <a:srgbClr val="000000">
                      <a:alpha val="43137"/>
                    </a:srgbClr>
                  </a:outerShdw>
                </a:effectLst>
              </a:rPr>
              <a:t> (by G3WDG) 78Hz</a:t>
            </a:r>
            <a:endParaRPr lang="en-GB" sz="2400" dirty="0">
              <a:solidFill>
                <a:schemeClr val="bg1"/>
              </a:solidFill>
              <a:effectLst>
                <a:outerShdw blurRad="38100" dist="38100" dir="2700000" algn="tl">
                  <a:srgbClr val="000000">
                    <a:alpha val="43137"/>
                  </a:srgbClr>
                </a:outerShdw>
              </a:effectLst>
            </a:endParaRPr>
          </a:p>
        </p:txBody>
      </p:sp>
      <p:pic>
        <p:nvPicPr>
          <p:cNvPr id="6" name="ok1kir_6cm.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16016" y="4309789"/>
            <a:ext cx="487363" cy="487363"/>
          </a:xfrm>
          <a:prstGeom prst="rect">
            <a:avLst/>
          </a:prstGeom>
        </p:spPr>
      </p:pic>
    </p:spTree>
    <p:extLst>
      <p:ext uri="{BB962C8B-B14F-4D97-AF65-F5344CB8AC3E}">
        <p14:creationId xmlns:p14="http://schemas.microsoft.com/office/powerpoint/2010/main" val="907888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0" fill="hold"/>
                                        <p:tgtEl>
                                          <p:spTgt spid="6"/>
                                        </p:tgtEl>
                                      </p:cBhvr>
                                    </p:cmd>
                                  </p:childTnLst>
                                </p:cTn>
                              </p:par>
                            </p:childTnLst>
                          </p:cTn>
                        </p:par>
                      </p:childTnLst>
                    </p:cTn>
                  </p:par>
                </p:childTnLst>
              </p:cTn>
              <p:nextCondLst>
                <p:cond evt="onClick" delay="0">
                  <p:tgtEl>
                    <p:spTgt spid="6"/>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 the path from transmitter to the receiver detector the signal is affected by a number of obstacles</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467544" y="1700808"/>
            <a:ext cx="8229600" cy="4525963"/>
          </a:xfrm>
        </p:spPr>
        <p:txBody>
          <a:bodyPr>
            <a:normAutofit fontScale="92500" lnSpcReduction="20000"/>
          </a:bodyPr>
          <a:lstStyle/>
          <a:p>
            <a:endParaRPr lang="en-GB" dirty="0" smtClean="0"/>
          </a:p>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Path Loss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Polarisation change</a:t>
            </a:r>
          </a:p>
          <a:p>
            <a:pPr marL="0" indent="0">
              <a:buNone/>
            </a:pP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Geometrical and Faraday Rotation </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Ionospheric losses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at lower frequencies)</a:t>
            </a:r>
          </a:p>
          <a:p>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Time Delay …… </a:t>
            </a:r>
            <a:r>
              <a:rPr lang="en-GB"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average value 2.5 seconds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Doppler Shift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Signal spreading at microwave frequencies</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Noise</a:t>
            </a:r>
          </a:p>
          <a:p>
            <a:endParaRPr lang="en-GB" dirty="0" smtClean="0"/>
          </a:p>
          <a:p>
            <a:endParaRPr lang="en-GB" dirty="0"/>
          </a:p>
        </p:txBody>
      </p:sp>
    </p:spTree>
    <p:extLst>
      <p:ext uri="{BB962C8B-B14F-4D97-AF65-F5344CB8AC3E}">
        <p14:creationId xmlns:p14="http://schemas.microsoft.com/office/powerpoint/2010/main" val="3052113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is caused by the random movement of electrons colliding with ions in a conductor</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t>
            </a: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bsolute zero,  0 degrees Kelvin, or minus 273C, no noise is generated.</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power ~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kTB</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k is constant and B is fixed so  noise power can be represented by T  called the Noise Temperature.</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Deepest outer space is close to 0K, actually it’s 3.4K, the remnant of the Big Bang.</a:t>
            </a:r>
          </a:p>
          <a:p>
            <a:endParaRPr lang="en-GB" dirty="0"/>
          </a:p>
        </p:txBody>
      </p:sp>
    </p:spTree>
    <p:extLst>
      <p:ext uri="{BB962C8B-B14F-4D97-AF65-F5344CB8AC3E}">
        <p14:creationId xmlns:p14="http://schemas.microsoft.com/office/powerpoint/2010/main" val="316535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discovery of the cosmic microwave background in 1964 at Holmdel NJ</a:t>
            </a:r>
            <a:endPar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1412776"/>
            <a:ext cx="7056784" cy="5394013"/>
          </a:xfrm>
        </p:spPr>
      </p:pic>
      <p:sp>
        <p:nvSpPr>
          <p:cNvPr id="6" name="TextBox 5"/>
          <p:cNvSpPr txBox="1"/>
          <p:nvPr/>
        </p:nvSpPr>
        <p:spPr>
          <a:xfrm>
            <a:off x="755576" y="6237312"/>
            <a:ext cx="6984776" cy="369332"/>
          </a:xfrm>
          <a:prstGeom prst="rect">
            <a:avLst/>
          </a:prstGeom>
          <a:noFill/>
        </p:spPr>
        <p:txBody>
          <a:bodyPr wrap="square" rtlCol="0">
            <a:spAutoFit/>
          </a:bodyPr>
          <a:lstStyle/>
          <a:p>
            <a:r>
              <a:rPr lang="en-GB" dirty="0">
                <a:solidFill>
                  <a:schemeClr val="bg1"/>
                </a:solidFill>
              </a:rPr>
              <a:t>By NASA - Great Images in NASA Description, Public </a:t>
            </a:r>
            <a:r>
              <a:rPr lang="en-GB" dirty="0" smtClean="0">
                <a:solidFill>
                  <a:schemeClr val="bg1"/>
                </a:solidFill>
              </a:rPr>
              <a:t>Domain</a:t>
            </a:r>
            <a:endParaRPr lang="en-GB" dirty="0">
              <a:solidFill>
                <a:schemeClr val="bg1"/>
              </a:solidFill>
            </a:endParaRPr>
          </a:p>
        </p:txBody>
      </p:sp>
      <p:sp>
        <p:nvSpPr>
          <p:cNvPr id="7" name="TextBox 6"/>
          <p:cNvSpPr txBox="1"/>
          <p:nvPr/>
        </p:nvSpPr>
        <p:spPr>
          <a:xfrm>
            <a:off x="755576" y="1516667"/>
            <a:ext cx="3672408" cy="646331"/>
          </a:xfrm>
          <a:prstGeom prst="rect">
            <a:avLst/>
          </a:prstGeom>
          <a:noFill/>
        </p:spPr>
        <p:txBody>
          <a:bodyPr wrap="square" rtlCol="0">
            <a:spAutoFit/>
          </a:bodyPr>
          <a:lstStyle/>
          <a:p>
            <a:r>
              <a:rPr lang="en-GB" dirty="0" smtClean="0">
                <a:latin typeface="Arial" panose="020B0604020202020204" pitchFamily="34" charset="0"/>
                <a:cs typeface="Arial" panose="020B0604020202020204" pitchFamily="34" charset="0"/>
              </a:rPr>
              <a:t>“I still can’t account for that last 3.4K”</a:t>
            </a:r>
            <a:endParaRPr lang="en-GB" dirty="0">
              <a:latin typeface="Arial" panose="020B0604020202020204" pitchFamily="34" charset="0"/>
              <a:cs typeface="Arial" panose="020B0604020202020204" pitchFamily="34" charset="0"/>
            </a:endParaRPr>
          </a:p>
        </p:txBody>
      </p:sp>
      <p:cxnSp>
        <p:nvCxnSpPr>
          <p:cNvPr id="12" name="Curved Connector 11"/>
          <p:cNvCxnSpPr/>
          <p:nvPr/>
        </p:nvCxnSpPr>
        <p:spPr>
          <a:xfrm rot="16200000" flipV="1">
            <a:off x="2177017" y="2906225"/>
            <a:ext cx="2557718" cy="504056"/>
          </a:xfrm>
          <a:prstGeom prst="curvedConnector3">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57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ur signal returning from the moon has to battle against NOISE from several sources</a:t>
            </a:r>
            <a:r>
              <a:rPr lang="en-GB" sz="3600" dirty="0" smtClean="0">
                <a:latin typeface="Arial" panose="020B0604020202020204" pitchFamily="34" charset="0"/>
                <a:cs typeface="Arial" panose="020B0604020202020204" pitchFamily="34" charset="0"/>
              </a:rPr>
              <a:t>.</a:t>
            </a:r>
            <a:endParaRPr lang="en-GB"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picked up by the antenna together with the signal</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in any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lossy</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components in the signal path</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by the amplifier in the receiver system</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users of the microwave bands, mobile radio / TV and Wi-Fi</a:t>
            </a:r>
          </a:p>
        </p:txBody>
      </p:sp>
    </p:spTree>
    <p:extLst>
      <p:ext uri="{BB962C8B-B14F-4D97-AF65-F5344CB8AC3E}">
        <p14:creationId xmlns:p14="http://schemas.microsoft.com/office/powerpoint/2010/main" val="82775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74638"/>
            <a:ext cx="8219256" cy="1282154"/>
          </a:xfrm>
        </p:spPr>
        <p:txBody>
          <a:bodyPr>
            <a:normAutofit fontScale="90000"/>
          </a:bodyPr>
          <a:lstStyle/>
          <a:p>
            <a:pPr algn="l"/>
            <a:r>
              <a:rPr lang="en-GB" dirty="0" smtClean="0"/>
              <a:t> </a:t>
            </a:r>
            <a:r>
              <a:rPr lang="en-GB"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comes into the antenna from the sky via the  main beam and from the ground via  far-out </a:t>
            </a:r>
            <a:r>
              <a:rPr lang="en-GB" sz="27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sidelobes</a:t>
            </a:r>
            <a:r>
              <a:rPr lang="en-GB"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also called spill-over.  A long way down.… but the ground is hot</a:t>
            </a:r>
            <a:r>
              <a:rPr lang="en-GB" sz="2700" dirty="0" smtClean="0">
                <a:latin typeface="Arial" panose="020B0604020202020204" pitchFamily="34" charset="0"/>
                <a:cs typeface="Arial" panose="020B0604020202020204" pitchFamily="34" charset="0"/>
              </a:rPr>
              <a:t>.</a:t>
            </a:r>
            <a:endParaRPr lang="en-GB" sz="2700"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01" y="1599492"/>
            <a:ext cx="8260121" cy="5009192"/>
          </a:xfrm>
          <a:ln w="38100">
            <a:solidFill>
              <a:srgbClr val="FFFF00"/>
            </a:solidFill>
          </a:ln>
        </p:spPr>
      </p:pic>
      <p:sp>
        <p:nvSpPr>
          <p:cNvPr id="12" name="TextBox 11"/>
          <p:cNvSpPr txBox="1"/>
          <p:nvPr/>
        </p:nvSpPr>
        <p:spPr>
          <a:xfrm>
            <a:off x="323528" y="1628800"/>
            <a:ext cx="4176464" cy="646331"/>
          </a:xfrm>
          <a:prstGeom prst="rect">
            <a:avLst/>
          </a:prstGeom>
          <a:noFill/>
        </p:spPr>
        <p:txBody>
          <a:bodyPr wrap="square" rtlCol="0">
            <a:spAutoFit/>
          </a:bodyPr>
          <a:lstStyle/>
          <a:p>
            <a:r>
              <a:rPr lang="en-GB"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Sky</a:t>
            </a:r>
            <a:r>
              <a:rPr lang="en-GB" dirty="0" smtClean="0">
                <a:solidFill>
                  <a:schemeClr val="bg1"/>
                </a:solidFill>
                <a:effectLst>
                  <a:outerShdw blurRad="38100" dist="38100" dir="2700000" algn="tl">
                    <a:srgbClr val="000000">
                      <a:alpha val="43137"/>
                    </a:srgbClr>
                  </a:outerShdw>
                </a:effectLst>
              </a:rPr>
              <a:t> background 4-100K depending on frequency and  elevation</a:t>
            </a:r>
            <a:endParaRPr lang="en-GB" dirty="0">
              <a:solidFill>
                <a:schemeClr val="bg1"/>
              </a:solidFill>
              <a:effectLst>
                <a:outerShdw blurRad="38100" dist="38100" dir="2700000" algn="tl">
                  <a:srgbClr val="000000">
                    <a:alpha val="43137"/>
                  </a:srgbClr>
                </a:outerShdw>
              </a:effectLst>
            </a:endParaRPr>
          </a:p>
        </p:txBody>
      </p:sp>
      <p:cxnSp>
        <p:nvCxnSpPr>
          <p:cNvPr id="18" name="Straight Arrow Connector 17"/>
          <p:cNvCxnSpPr/>
          <p:nvPr/>
        </p:nvCxnSpPr>
        <p:spPr>
          <a:xfrm>
            <a:off x="899592" y="2276872"/>
            <a:ext cx="2304256" cy="14401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16216" y="5445224"/>
            <a:ext cx="1872208" cy="400110"/>
          </a:xfrm>
          <a:prstGeom prst="rect">
            <a:avLst/>
          </a:prstGeom>
          <a:noFill/>
        </p:spPr>
        <p:txBody>
          <a:bodyPr wrap="square" rtlCol="0">
            <a:spAutoFit/>
          </a:bodyPr>
          <a:lstStyle/>
          <a:p>
            <a:r>
              <a:rPr lang="en-GB" sz="2000" dirty="0" smtClean="0">
                <a:solidFill>
                  <a:srgbClr val="FF0000"/>
                </a:solidFill>
                <a:latin typeface="Arial" panose="020B0604020202020204" pitchFamily="34" charset="0"/>
                <a:cs typeface="Arial" panose="020B0604020202020204" pitchFamily="34" charset="0"/>
              </a:rPr>
              <a:t>Ground  300K</a:t>
            </a:r>
            <a:endParaRPr lang="en-GB" sz="2000" dirty="0">
              <a:solidFill>
                <a:srgbClr val="FF0000"/>
              </a:solidFill>
              <a:latin typeface="Arial" panose="020B0604020202020204" pitchFamily="34" charset="0"/>
              <a:cs typeface="Arial" panose="020B0604020202020204" pitchFamily="34" charset="0"/>
            </a:endParaRPr>
          </a:p>
        </p:txBody>
      </p:sp>
      <p:cxnSp>
        <p:nvCxnSpPr>
          <p:cNvPr id="22" name="Straight Arrow Connector 21"/>
          <p:cNvCxnSpPr/>
          <p:nvPr/>
        </p:nvCxnSpPr>
        <p:spPr>
          <a:xfrm flipH="1" flipV="1">
            <a:off x="4067944" y="4437112"/>
            <a:ext cx="2880320"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347864" y="3861048"/>
            <a:ext cx="648072"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20072" y="4437112"/>
            <a:ext cx="2160240" cy="923330"/>
          </a:xfrm>
          <a:prstGeom prst="rect">
            <a:avLst/>
          </a:prstGeom>
          <a:noFill/>
        </p:spPr>
        <p:txBody>
          <a:bodyPr wrap="square" rtlCol="0">
            <a:spAutoFit/>
          </a:bodyPr>
          <a:lstStyle/>
          <a:p>
            <a:r>
              <a:rPr lang="en-GB" dirty="0" smtClean="0">
                <a:solidFill>
                  <a:schemeClr val="bg1"/>
                </a:solidFill>
                <a:effectLst>
                  <a:outerShdw blurRad="38100" dist="38100" dir="2700000" algn="tl">
                    <a:srgbClr val="000000">
                      <a:alpha val="43137"/>
                    </a:srgbClr>
                  </a:outerShdw>
                </a:effectLst>
              </a:rPr>
              <a:t>Good feed system design minimises this</a:t>
            </a:r>
            <a:endParaRPr lang="en-GB"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01966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ter K Blair\Documents\eme history\Project Dianah_OK1TE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9" y="0"/>
            <a:ext cx="9171879" cy="683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475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effectLst>
                  <a:outerShdw blurRad="38100" dist="38100" dir="2700000" algn="tl">
                    <a:srgbClr val="000000">
                      <a:alpha val="43137"/>
                    </a:srgbClr>
                  </a:outerShdw>
                </a:effectLst>
                <a:latin typeface="Arial" pitchFamily="34" charset="0"/>
                <a:cs typeface="Arial" pitchFamily="34" charset="0"/>
              </a:rPr>
              <a:t>The sky </a:t>
            </a:r>
            <a:r>
              <a:rPr lang="en-GB" sz="3200" dirty="0" err="1" smtClean="0">
                <a:effectLst>
                  <a:outerShdw blurRad="38100" dist="38100" dir="2700000" algn="tl">
                    <a:srgbClr val="000000">
                      <a:alpha val="43137"/>
                    </a:srgbClr>
                  </a:outerShdw>
                </a:effectLst>
                <a:latin typeface="Arial" pitchFamily="34" charset="0"/>
                <a:cs typeface="Arial" pitchFamily="34" charset="0"/>
              </a:rPr>
              <a:t>temperature,Tsky</a:t>
            </a:r>
            <a:r>
              <a:rPr lang="en-GB" sz="3200" dirty="0" smtClean="0">
                <a:effectLst>
                  <a:outerShdw blurRad="38100" dist="38100" dir="2700000" algn="tl">
                    <a:srgbClr val="000000">
                      <a:alpha val="43137"/>
                    </a:srgbClr>
                  </a:outerShdw>
                </a:effectLst>
                <a:latin typeface="Arial" pitchFamily="34" charset="0"/>
                <a:cs typeface="Arial" pitchFamily="34" charset="0"/>
              </a:rPr>
              <a:t>, is frequency and elevation dependent </a:t>
            </a:r>
            <a:endParaRPr lang="en-GB" sz="3200" dirty="0">
              <a:effectLst>
                <a:outerShdw blurRad="38100" dist="38100" dir="2700000" algn="tl">
                  <a:srgbClr val="000000">
                    <a:alpha val="43137"/>
                  </a:srgbClr>
                </a:outerShdw>
              </a:effectLst>
              <a:latin typeface="Arial" pitchFamily="34" charset="0"/>
              <a:cs typeface="Arial"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275" y="1600200"/>
            <a:ext cx="6029450" cy="4525963"/>
          </a:xfrm>
        </p:spPr>
      </p:pic>
    </p:spTree>
    <p:extLst>
      <p:ext uri="{BB962C8B-B14F-4D97-AF65-F5344CB8AC3E}">
        <p14:creationId xmlns:p14="http://schemas.microsoft.com/office/powerpoint/2010/main" val="2098142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 map at 408MHz of the sky temperature.</a:t>
            </a:r>
            <a:b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Today the moon is in a very quiet part of the sky.</a:t>
            </a:r>
            <a:endPar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630521"/>
            <a:ext cx="7920880" cy="5056230"/>
          </a:xfrm>
        </p:spPr>
      </p:pic>
    </p:spTree>
    <p:extLst>
      <p:ext uri="{BB962C8B-B14F-4D97-AF65-F5344CB8AC3E}">
        <p14:creationId xmlns:p14="http://schemas.microsoft.com/office/powerpoint/2010/main" val="21943926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t>
            </a:r>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ur signal returning from the moon has to battle against NOISE from several sources.</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7544" y="1628800"/>
            <a:ext cx="8229600" cy="4525963"/>
          </a:xfrm>
        </p:spPr>
        <p:txBody>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picked up by the antenna together with the signal</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in any </a:t>
            </a:r>
            <a:r>
              <a:rPr lang="en-GB"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lossy</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components in the signal path</a:t>
            </a:r>
          </a:p>
          <a:p>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by the amplifier in the receiver system</a:t>
            </a:r>
          </a:p>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users of the microwave bands, mobile radio / TV and Wi-Fi</a:t>
            </a:r>
          </a:p>
          <a:p>
            <a:endPar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795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rPr>
              <a:t>OZ1LPR 6cm system.</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 Minimal loss from horn to LNA</a:t>
            </a:r>
            <a:endParaRPr lang="en-GB" dirty="0">
              <a:effectLst>
                <a:outerShdw blurRad="38100" dist="38100" dir="2700000" algn="tl">
                  <a:srgbClr val="000000">
                    <a:alpha val="43137"/>
                  </a:srgbClr>
                </a:outerShdw>
              </a:effectLst>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79264" y="1600200"/>
            <a:ext cx="3394472" cy="4525963"/>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sp>
        <p:nvSpPr>
          <p:cNvPr id="9" name="TextBox 8"/>
          <p:cNvSpPr txBox="1"/>
          <p:nvPr/>
        </p:nvSpPr>
        <p:spPr>
          <a:xfrm>
            <a:off x="4523386" y="3393450"/>
            <a:ext cx="1440160" cy="461665"/>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   </a:t>
            </a:r>
            <a:r>
              <a:rPr lang="en-GB" sz="2400" dirty="0" smtClean="0">
                <a:effectLst>
                  <a:outerShdw blurRad="38100" dist="38100" dir="2700000" algn="tl">
                    <a:srgbClr val="000000">
                      <a:alpha val="43137"/>
                    </a:srgbClr>
                  </a:outerShdw>
                </a:effectLst>
              </a:rPr>
              <a:t>Relay</a:t>
            </a:r>
            <a:endParaRPr lang="en-GB" sz="2400" dirty="0">
              <a:effectLst>
                <a:outerShdw blurRad="38100" dist="38100" dir="2700000" algn="tl">
                  <a:srgbClr val="000000">
                    <a:alpha val="43137"/>
                  </a:srgbClr>
                </a:outerShdw>
              </a:effectLst>
            </a:endParaRPr>
          </a:p>
        </p:txBody>
      </p:sp>
      <p:sp>
        <p:nvSpPr>
          <p:cNvPr id="10" name="TextBox 9"/>
          <p:cNvSpPr txBox="1"/>
          <p:nvPr/>
        </p:nvSpPr>
        <p:spPr>
          <a:xfrm>
            <a:off x="4716016" y="4293096"/>
            <a:ext cx="720080" cy="400110"/>
          </a:xfrm>
          <a:prstGeom prst="rect">
            <a:avLst/>
          </a:prstGeom>
          <a:noFill/>
        </p:spPr>
        <p:txBody>
          <a:bodyPr wrap="square" rtlCol="0">
            <a:spAutoFit/>
          </a:bodyPr>
          <a:lstStyle/>
          <a:p>
            <a:r>
              <a:rPr lang="en-GB" sz="2000" dirty="0" smtClean="0">
                <a:effectLst>
                  <a:outerShdw blurRad="38100" dist="38100" dir="2700000" algn="tl">
                    <a:srgbClr val="000000">
                      <a:alpha val="43137"/>
                    </a:srgbClr>
                  </a:outerShdw>
                </a:effectLst>
              </a:rPr>
              <a:t>LNA</a:t>
            </a:r>
            <a:endParaRPr lang="en-GB" sz="2000" dirty="0">
              <a:effectLst>
                <a:outerShdw blurRad="38100" dist="38100" dir="2700000" algn="tl">
                  <a:srgbClr val="000000">
                    <a:alpha val="43137"/>
                  </a:srgbClr>
                </a:outerShdw>
              </a:effectLst>
            </a:endParaRPr>
          </a:p>
        </p:txBody>
      </p:sp>
      <p:sp>
        <p:nvSpPr>
          <p:cNvPr id="11" name="TextBox 10"/>
          <p:cNvSpPr txBox="1"/>
          <p:nvPr/>
        </p:nvSpPr>
        <p:spPr>
          <a:xfrm>
            <a:off x="4716016" y="2852936"/>
            <a:ext cx="1224136" cy="461665"/>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rPr>
              <a:t>Driver</a:t>
            </a:r>
            <a:endParaRPr lang="en-GB" sz="2400" dirty="0">
              <a:effectLst>
                <a:outerShdw blurRad="38100" dist="38100" dir="2700000" algn="tl">
                  <a:srgbClr val="000000">
                    <a:alpha val="43137"/>
                  </a:srgbClr>
                </a:outerShdw>
              </a:effectLst>
            </a:endParaRPr>
          </a:p>
        </p:txBody>
      </p:sp>
      <p:sp>
        <p:nvSpPr>
          <p:cNvPr id="12" name="TextBox 11"/>
          <p:cNvSpPr txBox="1"/>
          <p:nvPr/>
        </p:nvSpPr>
        <p:spPr>
          <a:xfrm>
            <a:off x="8334164" y="3439616"/>
            <a:ext cx="864096" cy="707886"/>
          </a:xfrm>
          <a:prstGeom prst="rect">
            <a:avLst/>
          </a:prstGeom>
          <a:noFill/>
        </p:spPr>
        <p:txBody>
          <a:bodyPr wrap="square" rtlCol="0">
            <a:spAutoFit/>
          </a:bodyPr>
          <a:lstStyle/>
          <a:p>
            <a:r>
              <a:rPr lang="en-GB" sz="2000" dirty="0" smtClean="0">
                <a:effectLst>
                  <a:outerShdw blurRad="38100" dist="38100" dir="2700000" algn="tl">
                    <a:srgbClr val="000000">
                      <a:alpha val="43137"/>
                    </a:srgbClr>
                  </a:outerShdw>
                </a:effectLst>
              </a:rPr>
              <a:t>100W PA</a:t>
            </a:r>
            <a:endParaRPr lang="en-GB" sz="2000" dirty="0">
              <a:effectLst>
                <a:outerShdw blurRad="38100" dist="38100" dir="2700000" algn="tl">
                  <a:srgbClr val="000000">
                    <a:alpha val="43137"/>
                  </a:srgbClr>
                </a:outerShdw>
              </a:effectLst>
            </a:endParaRPr>
          </a:p>
        </p:txBody>
      </p:sp>
      <p:sp>
        <p:nvSpPr>
          <p:cNvPr id="13" name="TextBox 12"/>
          <p:cNvSpPr txBox="1"/>
          <p:nvPr/>
        </p:nvSpPr>
        <p:spPr>
          <a:xfrm>
            <a:off x="8172400" y="2132856"/>
            <a:ext cx="971600" cy="677108"/>
          </a:xfrm>
          <a:prstGeom prst="rect">
            <a:avLst/>
          </a:prstGeom>
          <a:noFill/>
        </p:spPr>
        <p:txBody>
          <a:bodyPr wrap="square" rtlCol="0">
            <a:spAutoFit/>
          </a:bodyPr>
          <a:lstStyle/>
          <a:p>
            <a:r>
              <a:rPr lang="en-GB" dirty="0">
                <a:effectLst>
                  <a:outerShdw blurRad="38100" dist="38100" dir="2700000" algn="tl">
                    <a:srgbClr val="000000">
                      <a:alpha val="43137"/>
                    </a:srgbClr>
                  </a:outerShdw>
                </a:effectLst>
              </a:rPr>
              <a:t> </a:t>
            </a:r>
            <a:r>
              <a:rPr lang="en-GB" dirty="0" smtClean="0">
                <a:effectLst>
                  <a:outerShdw blurRad="38100" dist="38100" dir="2700000" algn="tl">
                    <a:srgbClr val="000000">
                      <a:alpha val="43137"/>
                    </a:srgbClr>
                  </a:outerShdw>
                </a:effectLst>
              </a:rPr>
              <a:t>        </a:t>
            </a:r>
            <a:r>
              <a:rPr lang="en-GB" sz="2000" dirty="0" smtClean="0">
                <a:effectLst>
                  <a:outerShdw blurRad="38100" dist="38100" dir="2700000" algn="tl">
                    <a:srgbClr val="000000">
                      <a:alpha val="43137"/>
                    </a:srgbClr>
                  </a:outerShdw>
                </a:effectLst>
              </a:rPr>
              <a:t>Feed</a:t>
            </a:r>
            <a:endParaRPr lang="en-GB" sz="2000" dirty="0">
              <a:effectLst>
                <a:outerShdw blurRad="38100" dist="38100" dir="2700000" algn="tl">
                  <a:srgbClr val="000000">
                    <a:alpha val="43137"/>
                  </a:srgbClr>
                </a:outerShdw>
              </a:effectLst>
            </a:endParaRPr>
          </a:p>
        </p:txBody>
      </p:sp>
      <p:cxnSp>
        <p:nvCxnSpPr>
          <p:cNvPr id="15" name="Straight Arrow Connector 14"/>
          <p:cNvCxnSpPr/>
          <p:nvPr/>
        </p:nvCxnSpPr>
        <p:spPr>
          <a:xfrm flipH="1" flipV="1">
            <a:off x="7092280" y="2276872"/>
            <a:ext cx="108012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1"/>
          </p:cNvCxnSpPr>
          <p:nvPr/>
        </p:nvCxnSpPr>
        <p:spPr>
          <a:xfrm flipH="1" flipV="1">
            <a:off x="7380312" y="3578116"/>
            <a:ext cx="953852" cy="2154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652120" y="3762781"/>
            <a:ext cx="648072" cy="1702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43466" y="4477762"/>
            <a:ext cx="12727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652120" y="3083768"/>
            <a:ext cx="720080" cy="1385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48264" y="6093296"/>
            <a:ext cx="1512168" cy="400110"/>
          </a:xfrm>
          <a:prstGeom prst="rect">
            <a:avLst/>
          </a:prstGeom>
          <a:noFill/>
        </p:spPr>
        <p:txBody>
          <a:bodyPr wrap="square" rtlCol="0">
            <a:spAutoFit/>
          </a:bodyPr>
          <a:lstStyle/>
          <a:p>
            <a:r>
              <a:rPr lang="en-GB" sz="2000" dirty="0" err="1" smtClean="0">
                <a:effectLst>
                  <a:outerShdw blurRad="38100" dist="38100" dir="2700000" algn="tl">
                    <a:srgbClr val="000000">
                      <a:alpha val="43137"/>
                    </a:srgbClr>
                  </a:outerShdw>
                </a:effectLst>
              </a:rPr>
              <a:t>Transverter</a:t>
            </a:r>
            <a:endParaRPr lang="en-GB" sz="2000" dirty="0">
              <a:effectLst>
                <a:outerShdw blurRad="38100" dist="38100" dir="2700000" algn="tl">
                  <a:srgbClr val="000000">
                    <a:alpha val="43137"/>
                  </a:srgbClr>
                </a:outerShdw>
              </a:effectLst>
            </a:endParaRPr>
          </a:p>
        </p:txBody>
      </p:sp>
      <p:cxnSp>
        <p:nvCxnSpPr>
          <p:cNvPr id="28" name="Straight Arrow Connector 27"/>
          <p:cNvCxnSpPr>
            <a:stCxn id="24" idx="1"/>
          </p:cNvCxnSpPr>
          <p:nvPr/>
        </p:nvCxnSpPr>
        <p:spPr>
          <a:xfrm flipH="1" flipV="1">
            <a:off x="6876256" y="5373217"/>
            <a:ext cx="72008" cy="9201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2" idx="2"/>
          </p:cNvCxnSpPr>
          <p:nvPr/>
        </p:nvCxnSpPr>
        <p:spPr>
          <a:xfrm>
            <a:off x="4572000" y="1417638"/>
            <a:ext cx="1800200" cy="23451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504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sz="2800" dirty="0" smtClean="0">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We must </a:t>
            </a:r>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minimise the noise added by the receiver front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end. This means </a:t>
            </a:r>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low noise temperature, </a:t>
            </a:r>
            <a:r>
              <a:rPr lang="en-GB" sz="2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Trx</a:t>
            </a:r>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low NF)</a:t>
            </a:r>
          </a:p>
        </p:txBody>
      </p:sp>
      <p:sp>
        <p:nvSpPr>
          <p:cNvPr id="6" name="Text Placeholder 5"/>
          <p:cNvSpPr>
            <a:spLocks noGrp="1"/>
          </p:cNvSpPr>
          <p:nvPr>
            <p:ph type="body" idx="1"/>
          </p:nvPr>
        </p:nvSpPr>
        <p:spPr/>
        <p:txBody>
          <a:bodyPr>
            <a:normAutofit fontScale="77500" lnSpcReduction="20000"/>
          </a:bodyPr>
          <a:lstStyle/>
          <a:p>
            <a:pPr algn="ctr"/>
            <a:r>
              <a:rPr lang="en-GB" dirty="0" smtClean="0"/>
              <a:t>G4DDK 23cm VLNA  </a:t>
            </a:r>
            <a:r>
              <a:rPr lang="en-GB" dirty="0" err="1" smtClean="0"/>
              <a:t>Trx</a:t>
            </a:r>
            <a:r>
              <a:rPr lang="en-GB" dirty="0"/>
              <a:t> </a:t>
            </a:r>
            <a:r>
              <a:rPr lang="en-GB" dirty="0" smtClean="0"/>
              <a:t>17K </a:t>
            </a:r>
          </a:p>
          <a:p>
            <a:pPr algn="ctr"/>
            <a:r>
              <a:rPr lang="en-GB" dirty="0" smtClean="0"/>
              <a:t>(0. 24dB)</a:t>
            </a:r>
            <a:endParaRPr lang="en-GB"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95561" y="2174875"/>
            <a:ext cx="2963466" cy="3951288"/>
          </a:xfrm>
        </p:spPr>
      </p:pic>
      <p:sp>
        <p:nvSpPr>
          <p:cNvPr id="8" name="Text Placeholder 7"/>
          <p:cNvSpPr>
            <a:spLocks noGrp="1"/>
          </p:cNvSpPr>
          <p:nvPr>
            <p:ph type="body" sz="quarter" idx="3"/>
          </p:nvPr>
        </p:nvSpPr>
        <p:spPr/>
        <p:txBody>
          <a:bodyPr/>
          <a:lstStyle/>
          <a:p>
            <a:pPr algn="ctr"/>
            <a:r>
              <a:rPr lang="en-GB" dirty="0" smtClean="0"/>
              <a:t>The clever bit in detail, 13cm.</a:t>
            </a:r>
            <a:endParaRPr lang="en-GB"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25" y="2334649"/>
            <a:ext cx="4041775" cy="3631739"/>
          </a:xfrm>
        </p:spPr>
      </p:pic>
    </p:spTree>
    <p:extLst>
      <p:ext uri="{BB962C8B-B14F-4D97-AF65-F5344CB8AC3E}">
        <p14:creationId xmlns:p14="http://schemas.microsoft.com/office/powerpoint/2010/main" val="4233566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08912" cy="1800200"/>
          </a:xfrm>
        </p:spPr>
        <p:txBody>
          <a:bodyPr>
            <a:normAutofit fontScale="90000"/>
          </a:bodyPr>
          <a:lstStyle/>
          <a:p>
            <a:r>
              <a:rPr lang="en-GB" dirty="0" smtClean="0">
                <a:effectLst>
                  <a:outerShdw blurRad="38100" dist="38100" dir="2700000" algn="tl">
                    <a:srgbClr val="000000">
                      <a:alpha val="43137"/>
                    </a:srgbClr>
                  </a:outerShdw>
                </a:effectLst>
              </a:rPr>
              <a:t>   G3LTF built  6cm LNA 0.65dB </a:t>
            </a:r>
            <a:r>
              <a:rPr lang="en-GB" dirty="0">
                <a:effectLst>
                  <a:outerShdw blurRad="38100" dist="38100" dir="2700000" algn="tl">
                    <a:srgbClr val="000000">
                      <a:alpha val="43137"/>
                    </a:srgbClr>
                  </a:outerShdw>
                </a:effectLst>
              </a:rPr>
              <a:t>NF </a:t>
            </a:r>
            <a:r>
              <a:rPr lang="en-GB" dirty="0" smtClean="0">
                <a:effectLst>
                  <a:outerShdw blurRad="38100" dist="38100" dir="2700000" algn="tl">
                    <a:srgbClr val="000000">
                      <a:alpha val="43137"/>
                    </a:srgbClr>
                  </a:outerShdw>
                </a:effectLst>
              </a:rPr>
              <a:t>      </a:t>
            </a:r>
            <a:r>
              <a:rPr lang="en-GB" sz="3600" dirty="0" smtClean="0">
                <a:effectLst>
                  <a:outerShdw blurRad="38100" dist="38100" dir="2700000" algn="tl">
                    <a:srgbClr val="000000">
                      <a:alpha val="43137"/>
                    </a:srgbClr>
                  </a:outerShdw>
                </a:effectLst>
              </a:rPr>
              <a:t>(W5LUA design with ATF36077)</a:t>
            </a:r>
            <a:r>
              <a:rPr lang="en-GB" dirty="0">
                <a:effectLst>
                  <a:outerShdw blurRad="38100" dist="38100" dir="2700000" algn="tl">
                    <a:srgbClr val="000000">
                      <a:alpha val="43137"/>
                    </a:srgbClr>
                  </a:outerShdw>
                </a:effectLst>
              </a:rPr>
              <a:t/>
            </a:r>
            <a:br>
              <a:rPr lang="en-GB" dirty="0">
                <a:effectLst>
                  <a:outerShdw blurRad="38100" dist="38100" dir="2700000" algn="tl">
                    <a:srgbClr val="000000">
                      <a:alpha val="43137"/>
                    </a:srgbClr>
                  </a:outerShdw>
                </a:effectLst>
              </a:rPr>
            </a:br>
            <a:endParaRPr lang="en-GB" dirty="0">
              <a:effectLst>
                <a:outerShdw blurRad="38100" dist="38100" dir="2700000" algn="tl">
                  <a:srgbClr val="000000">
                    <a:alpha val="43137"/>
                  </a:srgbClr>
                </a:outerShdw>
              </a:effectLst>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348706"/>
            <a:ext cx="4038600" cy="302895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92163" y="2276872"/>
            <a:ext cx="4050451" cy="3096344"/>
          </a:xfrm>
        </p:spPr>
      </p:pic>
    </p:spTree>
    <p:extLst>
      <p:ext uri="{BB962C8B-B14F-4D97-AF65-F5344CB8AC3E}">
        <p14:creationId xmlns:p14="http://schemas.microsoft.com/office/powerpoint/2010/main" val="38236131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3cm LNAs </a:t>
            </a:r>
            <a:endParaRPr lang="en-GB"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
        <p:nvSpPr>
          <p:cNvPr id="10" name="TextBox 9"/>
          <p:cNvSpPr txBox="1"/>
          <p:nvPr/>
        </p:nvSpPr>
        <p:spPr>
          <a:xfrm>
            <a:off x="1763688" y="2060848"/>
            <a:ext cx="1368152" cy="646331"/>
          </a:xfrm>
          <a:prstGeom prst="rect">
            <a:avLst/>
          </a:prstGeom>
          <a:noFill/>
        </p:spPr>
        <p:txBody>
          <a:bodyPr wrap="square" rtlCol="0">
            <a:spAutoFit/>
          </a:bodyPr>
          <a:lstStyle/>
          <a:p>
            <a:r>
              <a:rPr lang="en-GB" b="1" dirty="0" smtClean="0"/>
              <a:t>Modified LNB 1dB NF</a:t>
            </a:r>
            <a:endParaRPr lang="en-GB" b="1" dirty="0"/>
          </a:p>
        </p:txBody>
      </p:sp>
      <p:sp>
        <p:nvSpPr>
          <p:cNvPr id="11" name="TextBox 10"/>
          <p:cNvSpPr txBox="1"/>
          <p:nvPr/>
        </p:nvSpPr>
        <p:spPr>
          <a:xfrm>
            <a:off x="5868144" y="2132856"/>
            <a:ext cx="1656184" cy="646331"/>
          </a:xfrm>
          <a:prstGeom prst="rect">
            <a:avLst/>
          </a:prstGeom>
          <a:noFill/>
        </p:spPr>
        <p:txBody>
          <a:bodyPr wrap="square" rtlCol="0">
            <a:spAutoFit/>
          </a:bodyPr>
          <a:lstStyle/>
          <a:p>
            <a:r>
              <a:rPr lang="en-GB" b="1" dirty="0" smtClean="0"/>
              <a:t>DB6NT LNA 0.7dB NF </a:t>
            </a:r>
            <a:endParaRPr lang="en-GB" b="1" dirty="0"/>
          </a:p>
        </p:txBody>
      </p:sp>
    </p:spTree>
    <p:extLst>
      <p:ext uri="{BB962C8B-B14F-4D97-AF65-F5344CB8AC3E}">
        <p14:creationId xmlns:p14="http://schemas.microsoft.com/office/powerpoint/2010/main" val="258968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big change in 50 years is in the receiver system technology.</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457200" y="1535113"/>
            <a:ext cx="4040188" cy="1144610"/>
          </a:xfrm>
        </p:spPr>
        <p:txBody>
          <a:bodyPr>
            <a:noAutofit/>
          </a:bodyPr>
          <a:lstStyle/>
          <a:p>
            <a:r>
              <a:rPr lang="en-GB" sz="2000" dirty="0" smtClean="0">
                <a:latin typeface="Arial" panose="020B0604020202020204" pitchFamily="34" charset="0"/>
                <a:cs typeface="Arial" panose="020B0604020202020204" pitchFamily="34" charset="0"/>
              </a:rPr>
              <a:t>My 23cm Parametric Amplifier</a:t>
            </a:r>
          </a:p>
          <a:p>
            <a:r>
              <a:rPr lang="en-GB" sz="2000" dirty="0">
                <a:latin typeface="Arial" panose="020B0604020202020204" pitchFamily="34" charset="0"/>
                <a:cs typeface="Arial" panose="020B0604020202020204" pitchFamily="34" charset="0"/>
              </a:rPr>
              <a:t>7</a:t>
            </a:r>
            <a:r>
              <a:rPr lang="en-GB" sz="2000" dirty="0" smtClean="0">
                <a:latin typeface="Arial" panose="020B0604020202020204" pitchFamily="34" charset="0"/>
                <a:cs typeface="Arial" panose="020B0604020202020204" pitchFamily="34" charset="0"/>
              </a:rPr>
              <a:t> interacting adjustments!</a:t>
            </a:r>
          </a:p>
          <a:p>
            <a:r>
              <a:rPr lang="en-GB" sz="2000" dirty="0" smtClean="0">
                <a:latin typeface="Arial" panose="020B0604020202020204" pitchFamily="34" charset="0"/>
                <a:cs typeface="Arial" panose="020B0604020202020204" pitchFamily="34" charset="0"/>
              </a:rPr>
              <a:t>NF 1-2dB with 20dB gain </a:t>
            </a:r>
            <a:endParaRPr lang="en-GB" sz="2000"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7544" y="3140968"/>
            <a:ext cx="4040188" cy="3030141"/>
          </a:xfrm>
        </p:spPr>
      </p:pic>
      <p:sp>
        <p:nvSpPr>
          <p:cNvPr id="5" name="Text Placeholder 4"/>
          <p:cNvSpPr>
            <a:spLocks noGrp="1"/>
          </p:cNvSpPr>
          <p:nvPr>
            <p:ph type="body" sz="quarter" idx="3"/>
          </p:nvPr>
        </p:nvSpPr>
        <p:spPr/>
        <p:txBody>
          <a:bodyPr>
            <a:normAutofit fontScale="85000" lnSpcReduction="20000"/>
          </a:bodyPr>
          <a:lstStyle/>
          <a:p>
            <a:r>
              <a:rPr lang="en-GB" dirty="0" smtClean="0">
                <a:latin typeface="Arial" panose="020B0604020202020204" pitchFamily="34" charset="0"/>
                <a:cs typeface="Arial" panose="020B0604020202020204" pitchFamily="34" charset="0"/>
              </a:rPr>
              <a:t>Pressurised air-spaced cable, but still  about 1dB loss </a:t>
            </a:r>
            <a:endParaRPr lang="en-GB" dirty="0">
              <a:latin typeface="Arial" panose="020B0604020202020204" pitchFamily="34" charset="0"/>
              <a:cs typeface="Arial" panose="020B0604020202020204" pitchFamily="34" charset="0"/>
            </a:endParaRPr>
          </a:p>
        </p:txBody>
      </p:sp>
      <p:pic>
        <p:nvPicPr>
          <p:cNvPr id="8" name="Content Placeholder 7"/>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5123624" y="2550319"/>
            <a:ext cx="3084576" cy="3200400"/>
          </a:xfrm>
        </p:spPr>
      </p:pic>
      <p:pic>
        <p:nvPicPr>
          <p:cNvPr id="4" name="w2nfa_april6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96336" y="2679723"/>
            <a:ext cx="487363" cy="487363"/>
          </a:xfrm>
          <a:prstGeom prst="rect">
            <a:avLst/>
          </a:prstGeom>
        </p:spPr>
      </p:pic>
    </p:spTree>
    <p:extLst>
      <p:ext uri="{BB962C8B-B14F-4D97-AF65-F5344CB8AC3E}">
        <p14:creationId xmlns:p14="http://schemas.microsoft.com/office/powerpoint/2010/main" val="4209426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9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t>
            </a:r>
            <a:r>
              <a:rPr lang="en-GB" dirty="0">
                <a:effectLst>
                  <a:outerShdw blurRad="38100" dist="38100" dir="2700000" algn="tl">
                    <a:srgbClr val="000000">
                      <a:alpha val="43137"/>
                    </a:srgbClr>
                  </a:outerShdw>
                </a:effectLst>
              </a:rPr>
              <a:t>O</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ur signal returning from the moon has  to battle against NOISE from several sources.</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lnSpcReduction="2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in any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lossy</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components in the signal path</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generated by the amplifier in the </a:t>
            </a: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Noise picked up by the antenna together with the signal</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receiver system</a:t>
            </a:r>
          </a:p>
          <a:p>
            <a:r>
              <a:rPr lang="en-GB"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users of the microwave bands, mobile radio / TV and </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Wi-Fi</a:t>
            </a:r>
          </a:p>
          <a:p>
            <a:pPr marL="0" indent="0">
              <a:buNone/>
            </a:pP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Low side-lobes, good RF filtering after the LNA, is about all we can do to combat these sources </a:t>
            </a:r>
            <a:endParaRPr lang="en-GB"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3560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All of the noise contributions add up.</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Content Placeholder 5"/>
          <p:cNvSpPr>
            <a:spLocks noGrp="1"/>
          </p:cNvSpPr>
          <p:nvPr>
            <p:ph idx="1"/>
          </p:nvPr>
        </p:nvSpPr>
        <p:spPr>
          <a:xfrm>
            <a:off x="467544" y="1556792"/>
            <a:ext cx="8229600" cy="4525963"/>
          </a:xfrm>
        </p:spPr>
        <p:txBody>
          <a:bodyPr>
            <a:normAutofit fontScale="85000" lnSpcReduction="10000"/>
          </a:bodyPr>
          <a:lstStyle/>
          <a:p>
            <a:pPr marL="0" indent="0">
              <a:buNone/>
            </a:pP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If we think about, and measure, everything in terms of its Noise Temperature then its very easy to work out how good our system is and what is important. </a:t>
            </a:r>
          </a:p>
          <a:p>
            <a:pPr marL="0" indent="0">
              <a:buNone/>
            </a:pP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We just add all the temperature contributions, so…..</a:t>
            </a:r>
          </a:p>
          <a:p>
            <a:pPr marL="0" indent="0">
              <a:buNone/>
            </a:pPr>
            <a:r>
              <a:rPr lang="en-GB"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 system = T sky + T </a:t>
            </a:r>
            <a:r>
              <a:rPr lang="en-GB"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spillover</a:t>
            </a:r>
            <a:r>
              <a:rPr lang="en-GB"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+T loss + T </a:t>
            </a:r>
            <a:r>
              <a:rPr lang="en-GB"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rx</a:t>
            </a:r>
            <a:endParaRPr lang="en-GB"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buNone/>
            </a:pP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 good system would be about 48K at 23cm and 90K at 3cm. </a:t>
            </a:r>
          </a:p>
          <a:p>
            <a:pPr marL="0" indent="0">
              <a:buNone/>
            </a:pP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23cm and above T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spillover</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Trx</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dominate.</a:t>
            </a:r>
          </a:p>
          <a:p>
            <a:pPr marL="0" indent="0">
              <a:buNone/>
            </a:pP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moon’s thermal noise will contribute as the antenna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beamwidth</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approaches 0.5 degree.</a:t>
            </a:r>
          </a:p>
          <a:p>
            <a:pPr marL="0" indent="0">
              <a:buNone/>
            </a:pPr>
            <a:endPar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buNone/>
            </a:pP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812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Peter K Blair\Documents\eme history\Wurtzmann 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0"/>
            <a:ext cx="9201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5602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rPr>
              <a:t>The  second important equation for successful EME…..</a:t>
            </a:r>
            <a:endParaRPr lang="en-GB"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endParaRPr lang="en-GB" dirty="0" smtClean="0"/>
          </a:p>
          <a:p>
            <a:pPr marL="0" indent="0">
              <a:buNone/>
            </a:pPr>
            <a:endParaRPr lang="en-GB" dirty="0"/>
          </a:p>
          <a:p>
            <a:pPr marL="0" indent="0" algn="ctr">
              <a:buNone/>
            </a:pPr>
            <a:r>
              <a:rPr lang="en-GB" dirty="0" smtClean="0"/>
              <a:t>  </a:t>
            </a:r>
            <a:r>
              <a:rPr lang="en-GB" sz="4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10 x 0.1 dB = 1dB</a:t>
            </a:r>
          </a:p>
          <a:p>
            <a:pPr marL="0" indent="0" algn="ctr">
              <a:buNone/>
            </a:pPr>
            <a:r>
              <a:rPr lang="en-GB"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a:t>
            </a:r>
            <a:r>
              <a:rPr lang="en-GB" sz="4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 even more…</a:t>
            </a:r>
            <a:endParaRPr lang="en-GB"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483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85800" y="1628801"/>
            <a:ext cx="7772400" cy="1971650"/>
          </a:xfrm>
        </p:spPr>
        <p:txBody>
          <a:bodyPr>
            <a:normAutofit fontScale="9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We have some software that does all the calculations of  system performance</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Subtitle 9"/>
          <p:cNvSpPr>
            <a:spLocks noGrp="1"/>
          </p:cNvSpPr>
          <p:nvPr>
            <p:ph type="subTitle" idx="1"/>
          </p:nvPr>
        </p:nvSpPr>
        <p:spPr>
          <a:xfrm>
            <a:off x="1115616" y="3886200"/>
            <a:ext cx="6912768" cy="1752600"/>
          </a:xfrm>
        </p:spPr>
        <p:txBody>
          <a:bodyPr/>
          <a:lstStyle/>
          <a:p>
            <a:pPr algn="l"/>
            <a:r>
              <a:rPr lang="en-GB" dirty="0" err="1"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EMECalc</a:t>
            </a:r>
            <a:r>
              <a:rPr lang="en-GB"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written by the late VK3UM</a:t>
            </a:r>
          </a:p>
          <a:p>
            <a:pPr algn="l"/>
            <a:r>
              <a:rPr lang="en-GB" dirty="0">
                <a:solidFill>
                  <a:schemeClr val="accent1"/>
                </a:solidFill>
                <a:latin typeface="Arial" panose="020B0604020202020204" pitchFamily="34" charset="0"/>
                <a:cs typeface="Arial" panose="020B0604020202020204" pitchFamily="34" charset="0"/>
              </a:rPr>
              <a:t>http://www.vk3um.com/eme%20calculator.html </a:t>
            </a:r>
          </a:p>
        </p:txBody>
      </p:sp>
    </p:spTree>
    <p:extLst>
      <p:ext uri="{BB962C8B-B14F-4D97-AF65-F5344CB8AC3E}">
        <p14:creationId xmlns:p14="http://schemas.microsoft.com/office/powerpoint/2010/main" val="3987645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3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EMECalc</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software estimates EME system performance. VK3UM Software</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62" y="1556792"/>
            <a:ext cx="8971734" cy="5046601"/>
          </a:xfrm>
        </p:spPr>
      </p:pic>
    </p:spTree>
    <p:extLst>
      <p:ext uri="{BB962C8B-B14F-4D97-AF65-F5344CB8AC3E}">
        <p14:creationId xmlns:p14="http://schemas.microsoft.com/office/powerpoint/2010/main" val="2386322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EME systems and Components</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Subtitle 4"/>
          <p:cNvSpPr>
            <a:spLocks noGrp="1"/>
          </p:cNvSpPr>
          <p:nvPr>
            <p:ph type="subTitle" idx="1"/>
          </p:nvPr>
        </p:nvSpPr>
        <p:spPr/>
        <p:txBody>
          <a:bodyPr/>
          <a:lstStyle/>
          <a:p>
            <a:r>
              <a:rPr lang="en-GB"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Antennas and Transmitters</a:t>
            </a:r>
          </a:p>
          <a:p>
            <a:r>
              <a:rPr lang="en-GB"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 covered preamps earlier)</a:t>
            </a:r>
            <a:endParaRPr lang="en-GB"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521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Antennas for Microwave EME</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7544" y="1628800"/>
            <a:ext cx="8229600" cy="4525963"/>
          </a:xfrm>
        </p:spPr>
        <p:txBody>
          <a:bodyPr>
            <a:normAutofit fontScale="92500" lnSpcReduction="1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23cm and up reflectors are easily the best</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Single feed point allows low losses</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Pattern and polarisation can be well controlled</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Multiband operation from one antenna</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Prime focus, Off-set,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Cassegrain</a:t>
            </a:r>
            <a:endPar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Surface can be solid or mesh</a:t>
            </a:r>
          </a:p>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Build-your-own very feasible up to 15m diameter</a:t>
            </a:r>
          </a:p>
          <a:p>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033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 </a:t>
            </a:r>
            <a:r>
              <a:rPr lang="en-GB" sz="2400" dirty="0" smtClean="0">
                <a:latin typeface="Arial" panose="020B0604020202020204" pitchFamily="34" charset="0"/>
                <a:cs typeface="Arial" panose="020B0604020202020204" pitchFamily="34" charset="0"/>
              </a:rPr>
              <a:t>Next….Some dishes Large and Small</a:t>
            </a:r>
            <a:endParaRPr lang="en-GB" sz="2400" dirty="0">
              <a:latin typeface="Arial" panose="020B0604020202020204" pitchFamily="34" charset="0"/>
              <a:cs typeface="Arial" panose="020B0604020202020204" pitchFamily="34" charset="0"/>
            </a:endParaRPr>
          </a:p>
        </p:txBody>
      </p:sp>
      <p:sp>
        <p:nvSpPr>
          <p:cNvPr id="6" name="Text Placeholder 5"/>
          <p:cNvSpPr>
            <a:spLocks noGrp="1"/>
          </p:cNvSpPr>
          <p:nvPr>
            <p:ph type="body" sz="half" idx="2"/>
          </p:nvPr>
        </p:nvSpPr>
        <p:spPr/>
        <p:txBody>
          <a:bodyPr>
            <a:noAutofit/>
          </a:bodyPr>
          <a:lstStyle/>
          <a:p>
            <a:r>
              <a:rPr lang="en-GB"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In the mid 1950s I recall putting some shillings into a tin at the RSGB London VHF club meeting to help pay for this wonderful antenna!</a:t>
            </a:r>
            <a:endParaRPr lang="en-GB"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Placeholder 2"/>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778022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GB" sz="2400" dirty="0" smtClean="0">
                <a:latin typeface="Arial" panose="020B0604020202020204" pitchFamily="34" charset="0"/>
                <a:cs typeface="Arial" panose="020B0604020202020204" pitchFamily="34" charset="0"/>
              </a:rPr>
              <a:t>PA3FXB 3m dish  for 23cm </a:t>
            </a:r>
            <a:endParaRPr lang="en-GB" sz="2400" dirty="0">
              <a:latin typeface="Arial" panose="020B0604020202020204" pitchFamily="34" charset="0"/>
              <a:cs typeface="Arial" panose="020B0604020202020204" pitchFamily="34" charset="0"/>
            </a:endParaRP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7" name="Text Placeholder 6"/>
          <p:cNvSpPr>
            <a:spLocks noGrp="1"/>
          </p:cNvSpPr>
          <p:nvPr>
            <p:ph type="body" sz="half" idx="2"/>
          </p:nvPr>
        </p:nvSpPr>
        <p:spPr/>
        <p:txBody>
          <a:bodyPr>
            <a:noAutofit/>
          </a:bodyPr>
          <a:lstStyle/>
          <a:p>
            <a:r>
              <a:rPr lang="en-GB" sz="2000" dirty="0" smtClean="0">
                <a:latin typeface="Arial" panose="020B0604020202020204" pitchFamily="34" charset="0"/>
                <a:cs typeface="Arial" panose="020B0604020202020204" pitchFamily="34" charset="0"/>
              </a:rPr>
              <a:t> </a:t>
            </a:r>
            <a:r>
              <a:rPr lang="en-GB"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Dutch are very good at fitting 2.4 -3.5m dishes into their small gardens. Jan also used this for an ISS bounce contact</a:t>
            </a:r>
            <a:endParaRPr lang="en-GB"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72567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25m Dish at </a:t>
            </a:r>
            <a:r>
              <a:rPr lang="en-GB"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Dwingelo</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Holland restored by the “CAMRAS” team. Used on 70cm to 6cm</a:t>
            </a:r>
            <a:endPar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 Placeholder 5"/>
          <p:cNvSpPr>
            <a:spLocks noGrp="1"/>
          </p:cNvSpPr>
          <p:nvPr>
            <p:ph type="body" idx="1"/>
          </p:nvPr>
        </p:nvSpPr>
        <p:spPr/>
        <p:txBody>
          <a:bodyPr/>
          <a:lstStyle/>
          <a:p>
            <a:pPr algn="ctr"/>
            <a:r>
              <a:rPr lang="en-GB" dirty="0" smtClean="0">
                <a:latin typeface="Arial" panose="020B0604020202020204" pitchFamily="34" charset="0"/>
                <a:cs typeface="Arial" panose="020B0604020202020204" pitchFamily="34" charset="0"/>
              </a:rPr>
              <a:t>Multiband feed system</a:t>
            </a:r>
            <a:endParaRPr lang="en-GB"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66977" y="2636912"/>
            <a:ext cx="4128458" cy="3096344"/>
          </a:xfrm>
        </p:spPr>
      </p:pic>
      <p:sp>
        <p:nvSpPr>
          <p:cNvPr id="8" name="Text Placeholder 7"/>
          <p:cNvSpPr>
            <a:spLocks noGrp="1"/>
          </p:cNvSpPr>
          <p:nvPr>
            <p:ph type="body" sz="quarter" idx="3"/>
          </p:nvPr>
        </p:nvSpPr>
        <p:spPr/>
        <p:txBody>
          <a:bodyPr>
            <a:normAutofit fontScale="85000" lnSpcReduction="20000"/>
          </a:bodyPr>
          <a:lstStyle/>
          <a:p>
            <a:r>
              <a:rPr lang="en-GB" sz="2600" dirty="0" smtClean="0">
                <a:latin typeface="Arial" panose="020B0604020202020204" pitchFamily="34" charset="0"/>
                <a:cs typeface="Arial" panose="020B0604020202020204" pitchFamily="34" charset="0"/>
              </a:rPr>
              <a:t>PI9CAM</a:t>
            </a:r>
            <a:r>
              <a:rPr lang="en-GB" dirty="0" smtClean="0">
                <a:latin typeface="Arial" panose="020B0604020202020204" pitchFamily="34" charset="0"/>
                <a:cs typeface="Arial" panose="020B0604020202020204" pitchFamily="34" charset="0"/>
              </a:rPr>
              <a:t>… CW, SSTV, </a:t>
            </a:r>
            <a:r>
              <a:rPr lang="en-GB" dirty="0" err="1" smtClean="0">
                <a:latin typeface="Arial" panose="020B0604020202020204" pitchFamily="34" charset="0"/>
                <a:cs typeface="Arial" panose="020B0604020202020204" pitchFamily="34" charset="0"/>
              </a:rPr>
              <a:t>JTxx</a:t>
            </a:r>
            <a:r>
              <a:rPr lang="en-GB" dirty="0" smtClean="0">
                <a:latin typeface="Arial" panose="020B0604020202020204" pitchFamily="34" charset="0"/>
                <a:cs typeface="Arial" panose="020B0604020202020204" pitchFamily="34" charset="0"/>
              </a:rPr>
              <a:t> , SSB</a:t>
            </a:r>
            <a:endParaRPr lang="en-GB" dirty="0">
              <a:latin typeface="Arial" panose="020B0604020202020204" pitchFamily="34" charset="0"/>
              <a:cs typeface="Arial" panose="020B0604020202020204" pitchFamily="34" charset="0"/>
            </a:endParaRPr>
          </a:p>
        </p:txBody>
      </p:sp>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634853"/>
            <a:ext cx="4041775" cy="3031331"/>
          </a:xfrm>
        </p:spPr>
      </p:pic>
    </p:spTree>
    <p:extLst>
      <p:ext uri="{BB962C8B-B14F-4D97-AF65-F5344CB8AC3E}">
        <p14:creationId xmlns:p14="http://schemas.microsoft.com/office/powerpoint/2010/main" val="3771349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16632"/>
            <a:ext cx="8229600" cy="1584176"/>
          </a:xfrm>
        </p:spPr>
        <p:txBody>
          <a:bodyPr>
            <a:normAutofit fontScale="90000"/>
          </a:bodyPr>
          <a:lstStyle/>
          <a:p>
            <a:pPr algn="l"/>
            <a:r>
              <a:rPr lang="en-GB" dirty="0" smtClean="0"/>
              <a:t> </a:t>
            </a:r>
            <a:r>
              <a:rPr lang="en-GB" sz="31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Standardised plugs and wing nuts makes feed changing easy for multiband contests.</a:t>
            </a:r>
            <a:br>
              <a:rPr lang="en-GB" sz="31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1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BUT…. a safe access platform is essential</a:t>
            </a:r>
            <a:endParaRPr lang="en-GB" sz="3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 Placeholder 5"/>
          <p:cNvSpPr>
            <a:spLocks noGrp="1"/>
          </p:cNvSpPr>
          <p:nvPr>
            <p:ph type="body" idx="1"/>
          </p:nvPr>
        </p:nvSpPr>
        <p:spPr>
          <a:xfrm>
            <a:off x="457200" y="1916832"/>
            <a:ext cx="4040188" cy="792088"/>
          </a:xfrm>
        </p:spPr>
        <p:txBody>
          <a:bodyPr>
            <a:noAutofit/>
          </a:bodyPr>
          <a:lstStyle/>
          <a:p>
            <a:r>
              <a:rPr lang="en-GB"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13cm</a:t>
            </a:r>
            <a:r>
              <a:rPr lang="en-GB" sz="20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feed, PA below the dish, </a:t>
            </a:r>
            <a:r>
              <a:rPr lang="en-GB" sz="2000" b="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transverter</a:t>
            </a:r>
            <a:r>
              <a:rPr lang="en-GB" sz="20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in the shack</a:t>
            </a:r>
            <a:endParaRPr lang="en-GB"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924944"/>
            <a:ext cx="4040188" cy="3312368"/>
          </a:xfrm>
        </p:spPr>
      </p:pic>
      <p:sp>
        <p:nvSpPr>
          <p:cNvPr id="8" name="Text Placeholder 7"/>
          <p:cNvSpPr>
            <a:spLocks noGrp="1"/>
          </p:cNvSpPr>
          <p:nvPr>
            <p:ph type="body" sz="quarter" idx="3"/>
          </p:nvPr>
        </p:nvSpPr>
        <p:spPr>
          <a:xfrm>
            <a:off x="4645025" y="1916832"/>
            <a:ext cx="4041775" cy="792088"/>
          </a:xfrm>
        </p:spPr>
        <p:txBody>
          <a:bodyPr>
            <a:noAutofit/>
          </a:bodyPr>
          <a:lstStyle/>
          <a:p>
            <a:r>
              <a:rPr lang="en-GB"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9cm</a:t>
            </a:r>
            <a:r>
              <a:rPr lang="en-GB" sz="20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feed, </a:t>
            </a:r>
            <a:r>
              <a:rPr lang="en-GB" sz="2000" b="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transverter</a:t>
            </a:r>
            <a:r>
              <a:rPr lang="en-GB" sz="20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PA at </a:t>
            </a:r>
            <a:r>
              <a:rPr lang="en-GB" sz="22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a:t>
            </a:r>
            <a:r>
              <a:rPr lang="en-GB" sz="2000"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000" b="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feedpoint</a:t>
            </a:r>
            <a:endParaRPr lang="en-GB"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924944"/>
            <a:ext cx="4041775" cy="3240360"/>
          </a:xfrm>
        </p:spPr>
      </p:pic>
    </p:spTree>
    <p:extLst>
      <p:ext uri="{BB962C8B-B14F-4D97-AF65-F5344CB8AC3E}">
        <p14:creationId xmlns:p14="http://schemas.microsoft.com/office/powerpoint/2010/main" val="1241145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G4CCH 5.4m dish 0.5f/D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Operates 70cm to 6cm</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1" name="Content Placeholder 2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752" y="1600200"/>
            <a:ext cx="4320480" cy="5069160"/>
          </a:xfrm>
        </p:spPr>
      </p:pic>
    </p:spTree>
    <p:extLst>
      <p:ext uri="{BB962C8B-B14F-4D97-AF65-F5344CB8AC3E}">
        <p14:creationId xmlns:p14="http://schemas.microsoft.com/office/powerpoint/2010/main" val="157486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2800" dirty="0" smtClean="0"/>
              <a:t>All the early efforts were on 144MHz with big co-</a:t>
            </a:r>
            <a:r>
              <a:rPr lang="en-GB" sz="2800" dirty="0" err="1" smtClean="0"/>
              <a:t>linears</a:t>
            </a:r>
            <a:r>
              <a:rPr lang="en-GB" sz="2800" dirty="0" smtClean="0"/>
              <a:t>, </a:t>
            </a:r>
            <a:r>
              <a:rPr lang="en-GB" sz="2800" dirty="0" err="1" smtClean="0"/>
              <a:t>yagi</a:t>
            </a:r>
            <a:r>
              <a:rPr lang="en-GB" sz="2800" dirty="0" smtClean="0"/>
              <a:t> arrays and stacked </a:t>
            </a:r>
            <a:r>
              <a:rPr lang="en-GB" sz="2800" dirty="0" err="1" smtClean="0"/>
              <a:t>Rhombics</a:t>
            </a:r>
            <a:r>
              <a:rPr lang="en-GB" sz="2800" dirty="0" smtClean="0"/>
              <a:t> but with limited success</a:t>
            </a:r>
            <a:endParaRPr lang="en-GB"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1" y="1600200"/>
            <a:ext cx="6984776" cy="5238582"/>
          </a:xfrm>
        </p:spPr>
      </p:pic>
    </p:spTree>
    <p:extLst>
      <p:ext uri="{BB962C8B-B14F-4D97-AF65-F5344CB8AC3E}">
        <p14:creationId xmlns:p14="http://schemas.microsoft.com/office/powerpoint/2010/main" val="3726171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Two compact EME systems, working on 23cm to 3cm and 13cm </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Text Placeholder 14"/>
          <p:cNvSpPr>
            <a:spLocks noGrp="1"/>
          </p:cNvSpPr>
          <p:nvPr>
            <p:ph type="body" idx="1"/>
          </p:nvPr>
        </p:nvSpPr>
        <p:spPr/>
        <p:txBody>
          <a:bodyPr/>
          <a:lstStyle/>
          <a:p>
            <a:pPr algn="ctr"/>
            <a:r>
              <a:rPr lang="en-GB" b="0" dirty="0" smtClean="0">
                <a:effectLst>
                  <a:outerShdw blurRad="38100" dist="38100" dir="2700000" algn="tl">
                    <a:srgbClr val="000000">
                      <a:alpha val="43137"/>
                    </a:srgbClr>
                  </a:outerShdw>
                </a:effectLst>
              </a:rPr>
              <a:t>G4BAO 1.9m dish</a:t>
            </a:r>
            <a:endParaRPr lang="en-GB" b="0" dirty="0">
              <a:effectLst>
                <a:outerShdw blurRad="38100" dist="38100" dir="2700000" algn="tl">
                  <a:srgbClr val="000000">
                    <a:alpha val="43137"/>
                  </a:srgbClr>
                </a:outerShdw>
              </a:effectLst>
            </a:endParaRPr>
          </a:p>
        </p:txBody>
      </p:sp>
      <p:pic>
        <p:nvPicPr>
          <p:cNvPr id="19" name="Content Placeholder 1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365994" y="2174875"/>
            <a:ext cx="2222599" cy="3951288"/>
          </a:xfrm>
        </p:spPr>
      </p:pic>
      <p:sp>
        <p:nvSpPr>
          <p:cNvPr id="17" name="Text Placeholder 16"/>
          <p:cNvSpPr>
            <a:spLocks noGrp="1"/>
          </p:cNvSpPr>
          <p:nvPr>
            <p:ph type="body" sz="quarter" idx="3"/>
          </p:nvPr>
        </p:nvSpPr>
        <p:spPr/>
        <p:txBody>
          <a:bodyPr>
            <a:normAutofit fontScale="92500"/>
          </a:bodyPr>
          <a:lstStyle/>
          <a:p>
            <a:r>
              <a:rPr lang="en-GB" b="0" dirty="0" smtClean="0">
                <a:effectLst>
                  <a:outerShdw blurRad="38100" dist="38100" dir="2700000" algn="tl">
                    <a:srgbClr val="000000">
                      <a:alpha val="43137"/>
                    </a:srgbClr>
                  </a:outerShdw>
                </a:effectLst>
              </a:rPr>
              <a:t>K1DS “Driveway” 3m dish system</a:t>
            </a:r>
            <a:endParaRPr lang="en-GB" b="0" dirty="0">
              <a:effectLst>
                <a:outerShdw blurRad="38100" dist="38100" dir="2700000" algn="tl">
                  <a:srgbClr val="000000">
                    <a:alpha val="43137"/>
                  </a:srgbClr>
                </a:outerShdw>
              </a:effectLst>
            </a:endParaRPr>
          </a:p>
        </p:txBody>
      </p:sp>
      <p:pic>
        <p:nvPicPr>
          <p:cNvPr id="20" name="Content Placeholder 1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184179" y="2276871"/>
            <a:ext cx="2963466" cy="3849291"/>
          </a:xfrm>
        </p:spPr>
      </p:pic>
      <p:sp>
        <p:nvSpPr>
          <p:cNvPr id="2" name="TextBox 1"/>
          <p:cNvSpPr txBox="1"/>
          <p:nvPr/>
        </p:nvSpPr>
        <p:spPr>
          <a:xfrm>
            <a:off x="3563888" y="2132856"/>
            <a:ext cx="1584176" cy="4524315"/>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G4BAO</a:t>
            </a:r>
          </a:p>
          <a:p>
            <a:r>
              <a:rPr lang="en-GB" b="1" u="sng" dirty="0" smtClean="0">
                <a:effectLst>
                  <a:outerShdw blurRad="38100" dist="38100" dir="2700000" algn="tl">
                    <a:srgbClr val="000000">
                      <a:alpha val="43137"/>
                    </a:srgbClr>
                  </a:outerShdw>
                </a:effectLst>
              </a:rPr>
              <a:t>23cm</a:t>
            </a:r>
            <a:r>
              <a:rPr lang="en-GB" dirty="0" smtClean="0">
                <a:effectLst>
                  <a:outerShdw blurRad="38100" dist="38100" dir="2700000" algn="tl">
                    <a:srgbClr val="000000">
                      <a:alpha val="43137"/>
                    </a:srgbClr>
                  </a:outerShdw>
                </a:effectLst>
              </a:rPr>
              <a:t> 200W</a:t>
            </a:r>
            <a:endParaRPr lang="en-GB" dirty="0">
              <a:effectLst>
                <a:outerShdw blurRad="38100" dist="38100" dir="2700000" algn="tl">
                  <a:srgbClr val="000000">
                    <a:alpha val="43137"/>
                  </a:srgbClr>
                </a:outerShdw>
              </a:effectLst>
            </a:endParaRPr>
          </a:p>
          <a:p>
            <a:r>
              <a:rPr lang="en-GB" dirty="0" smtClean="0">
                <a:effectLst>
                  <a:outerShdw blurRad="38100" dist="38100" dir="2700000" algn="tl">
                    <a:srgbClr val="000000">
                      <a:alpha val="43137"/>
                    </a:srgbClr>
                  </a:outerShdw>
                </a:effectLst>
              </a:rPr>
              <a:t>112 initials</a:t>
            </a:r>
          </a:p>
          <a:p>
            <a:r>
              <a:rPr lang="en-GB" dirty="0" smtClean="0">
                <a:effectLst>
                  <a:outerShdw blurRad="38100" dist="38100" dir="2700000" algn="tl">
                    <a:srgbClr val="000000">
                      <a:alpha val="43137"/>
                    </a:srgbClr>
                  </a:outerShdw>
                </a:effectLst>
              </a:rPr>
              <a:t>34 CW, 2ssb</a:t>
            </a:r>
          </a:p>
          <a:p>
            <a:r>
              <a:rPr lang="en-GB" b="1" u="sng" dirty="0" smtClean="0">
                <a:effectLst>
                  <a:outerShdw blurRad="38100" dist="38100" dir="2700000" algn="tl">
                    <a:srgbClr val="000000">
                      <a:alpha val="43137"/>
                    </a:srgbClr>
                  </a:outerShdw>
                </a:effectLst>
              </a:rPr>
              <a:t>13cm</a:t>
            </a:r>
            <a:r>
              <a:rPr lang="en-GB" dirty="0" smtClean="0">
                <a:effectLst>
                  <a:outerShdw blurRad="38100" dist="38100" dir="2700000" algn="tl">
                    <a:srgbClr val="000000">
                      <a:alpha val="43137"/>
                    </a:srgbClr>
                  </a:outerShdw>
                </a:effectLst>
              </a:rPr>
              <a:t> 210W</a:t>
            </a:r>
          </a:p>
          <a:p>
            <a:r>
              <a:rPr lang="en-GB" dirty="0" smtClean="0">
                <a:effectLst>
                  <a:outerShdw blurRad="38100" dist="38100" dir="2700000" algn="tl">
                    <a:srgbClr val="000000">
                      <a:alpha val="43137"/>
                    </a:srgbClr>
                  </a:outerShdw>
                </a:effectLst>
              </a:rPr>
              <a:t>49 initials</a:t>
            </a:r>
          </a:p>
          <a:p>
            <a:r>
              <a:rPr lang="en-GB" dirty="0" smtClean="0">
                <a:effectLst>
                  <a:outerShdw blurRad="38100" dist="38100" dir="2700000" algn="tl">
                    <a:srgbClr val="000000">
                      <a:alpha val="43137"/>
                    </a:srgbClr>
                  </a:outerShdw>
                </a:effectLst>
              </a:rPr>
              <a:t>27CW, 4ssb</a:t>
            </a:r>
          </a:p>
          <a:p>
            <a:r>
              <a:rPr lang="en-GB" b="1" u="sng" dirty="0" smtClean="0">
                <a:effectLst>
                  <a:outerShdw blurRad="38100" dist="38100" dir="2700000" algn="tl">
                    <a:srgbClr val="000000">
                      <a:alpha val="43137"/>
                    </a:srgbClr>
                  </a:outerShdw>
                </a:effectLst>
              </a:rPr>
              <a:t>9cm </a:t>
            </a:r>
            <a:r>
              <a:rPr lang="en-GB" dirty="0" smtClean="0"/>
              <a:t> </a:t>
            </a:r>
            <a:r>
              <a:rPr lang="en-GB" dirty="0" smtClean="0">
                <a:effectLst>
                  <a:outerShdw blurRad="38100" dist="38100" dir="2700000" algn="tl">
                    <a:srgbClr val="000000">
                      <a:alpha val="43137"/>
                    </a:srgbClr>
                  </a:outerShdw>
                </a:effectLst>
              </a:rPr>
              <a:t>60W</a:t>
            </a:r>
          </a:p>
          <a:p>
            <a:r>
              <a:rPr lang="en-GB" dirty="0" smtClean="0">
                <a:effectLst>
                  <a:outerShdw blurRad="38100" dist="38100" dir="2700000" algn="tl">
                    <a:srgbClr val="000000">
                      <a:alpha val="43137"/>
                    </a:srgbClr>
                  </a:outerShdw>
                </a:effectLst>
              </a:rPr>
              <a:t>8 initials</a:t>
            </a:r>
          </a:p>
          <a:p>
            <a:r>
              <a:rPr lang="en-GB" dirty="0" smtClean="0">
                <a:effectLst>
                  <a:outerShdw blurRad="38100" dist="38100" dir="2700000" algn="tl">
                    <a:srgbClr val="000000">
                      <a:alpha val="43137"/>
                    </a:srgbClr>
                  </a:outerShdw>
                </a:effectLst>
              </a:rPr>
              <a:t>2CW</a:t>
            </a:r>
          </a:p>
          <a:p>
            <a:r>
              <a:rPr lang="en-GB" b="1" u="sng" dirty="0" smtClean="0">
                <a:effectLst>
                  <a:outerShdw blurRad="38100" dist="38100" dir="2700000" algn="tl">
                    <a:srgbClr val="000000">
                      <a:alpha val="43137"/>
                    </a:srgbClr>
                  </a:outerShdw>
                </a:effectLst>
              </a:rPr>
              <a:t>6cm</a:t>
            </a:r>
            <a:r>
              <a:rPr lang="en-GB" dirty="0" smtClean="0">
                <a:effectLst>
                  <a:outerShdw blurRad="38100" dist="38100" dir="2700000" algn="tl">
                    <a:srgbClr val="000000">
                      <a:alpha val="43137"/>
                    </a:srgbClr>
                  </a:outerShdw>
                </a:effectLst>
              </a:rPr>
              <a:t> 30W</a:t>
            </a:r>
          </a:p>
          <a:p>
            <a:r>
              <a:rPr lang="en-GB" dirty="0" smtClean="0">
                <a:effectLst>
                  <a:outerShdw blurRad="38100" dist="38100" dir="2700000" algn="tl">
                    <a:srgbClr val="000000">
                      <a:alpha val="43137"/>
                    </a:srgbClr>
                  </a:outerShdw>
                </a:effectLst>
              </a:rPr>
              <a:t>13 initials</a:t>
            </a:r>
          </a:p>
          <a:p>
            <a:r>
              <a:rPr lang="en-GB" dirty="0" smtClean="0">
                <a:effectLst>
                  <a:outerShdw blurRad="38100" dist="38100" dir="2700000" algn="tl">
                    <a:srgbClr val="000000">
                      <a:alpha val="43137"/>
                    </a:srgbClr>
                  </a:outerShdw>
                </a:effectLst>
              </a:rPr>
              <a:t>2CW</a:t>
            </a:r>
          </a:p>
          <a:p>
            <a:r>
              <a:rPr lang="en-GB" b="1" u="sng" dirty="0" smtClean="0">
                <a:effectLst>
                  <a:outerShdw blurRad="38100" dist="38100" dir="2700000" algn="tl">
                    <a:srgbClr val="000000">
                      <a:alpha val="43137"/>
                    </a:srgbClr>
                  </a:outerShdw>
                </a:effectLst>
              </a:rPr>
              <a:t>3cm</a:t>
            </a:r>
            <a:r>
              <a:rPr lang="en-GB" dirty="0" smtClean="0">
                <a:effectLst>
                  <a:outerShdw blurRad="38100" dist="38100" dir="2700000" algn="tl">
                    <a:srgbClr val="000000">
                      <a:alpha val="43137"/>
                    </a:srgbClr>
                  </a:outerShdw>
                </a:effectLst>
              </a:rPr>
              <a:t> 12W</a:t>
            </a:r>
          </a:p>
          <a:p>
            <a:r>
              <a:rPr lang="en-GB" dirty="0" smtClean="0">
                <a:effectLst>
                  <a:outerShdw blurRad="38100" dist="38100" dir="2700000" algn="tl">
                    <a:srgbClr val="000000">
                      <a:alpha val="43137"/>
                    </a:srgbClr>
                  </a:outerShdw>
                </a:effectLst>
              </a:rPr>
              <a:t>3 initials</a:t>
            </a:r>
          </a:p>
          <a:p>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960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types of microwave dishes, PA7JB’s offset fed dish and G4NNS’s </a:t>
            </a:r>
            <a:r>
              <a:rPr lang="en-GB" sz="32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cassegrain</a:t>
            </a:r>
            <a:endPar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111449"/>
            <a:ext cx="4038600" cy="3503464"/>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cxnSp>
        <p:nvCxnSpPr>
          <p:cNvPr id="10" name="Straight Arrow Connector 9"/>
          <p:cNvCxnSpPr/>
          <p:nvPr/>
        </p:nvCxnSpPr>
        <p:spPr>
          <a:xfrm>
            <a:off x="5004048" y="1412776"/>
            <a:ext cx="648072" cy="12241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259632" y="1412776"/>
            <a:ext cx="360040" cy="295232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810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76672"/>
            <a:ext cx="8229600" cy="1080120"/>
          </a:xfrm>
        </p:spPr>
        <p:txBody>
          <a:bodyPr>
            <a:normAutofit fontScale="90000"/>
          </a:bodyPr>
          <a:lstStyle/>
          <a:p>
            <a:pPr eaLnBrk="1">
              <a:defRPr/>
            </a:pPr>
            <a:r>
              <a:rPr lang="en-GB" sz="3600" dirty="0" smtClean="0">
                <a:effectLst>
                  <a:outerShdw blurRad="38100" dist="38100" dir="2700000" algn="tl">
                    <a:srgbClr val="000000">
                      <a:alpha val="43137"/>
                    </a:srgbClr>
                  </a:outerShdw>
                </a:effectLst>
              </a:rPr>
              <a:t>23cm  - SSPAs replacing tubes</a:t>
            </a:r>
            <a:br>
              <a:rPr lang="en-GB" sz="3600" dirty="0" smtClean="0">
                <a:effectLst>
                  <a:outerShdw blurRad="38100" dist="38100" dir="2700000" algn="tl">
                    <a:srgbClr val="000000">
                      <a:alpha val="43137"/>
                    </a:srgbClr>
                  </a:outerShdw>
                </a:effectLst>
              </a:rPr>
            </a:br>
            <a:r>
              <a:rPr lang="en-GB" sz="3600" dirty="0" smtClean="0">
                <a:effectLst>
                  <a:outerShdw blurRad="38100" dist="38100" dir="2700000" algn="tl">
                    <a:srgbClr val="000000">
                      <a:alpha val="43137"/>
                    </a:srgbClr>
                  </a:outerShdw>
                </a:effectLst>
              </a:rPr>
              <a:t>6x 3CX100A5  800W            G4CCH 4x 250W SSPA</a:t>
            </a:r>
            <a:br>
              <a:rPr lang="en-GB" sz="3600" dirty="0" smtClean="0">
                <a:effectLst>
                  <a:outerShdw blurRad="38100" dist="38100" dir="2700000" algn="tl">
                    <a:srgbClr val="000000">
                      <a:alpha val="43137"/>
                    </a:srgbClr>
                  </a:outerShdw>
                </a:effectLst>
              </a:rPr>
            </a:br>
            <a:endParaRPr lang="en-GB" sz="2800" dirty="0" smtClean="0">
              <a:solidFill>
                <a:srgbClr val="FFFF00"/>
              </a:solidFill>
            </a:endParaRPr>
          </a:p>
        </p:txBody>
      </p:sp>
      <p:pic>
        <p:nvPicPr>
          <p:cNvPr id="14339"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251521" y="1604457"/>
            <a:ext cx="3384376" cy="4524398"/>
          </a:xfrm>
        </p:spPr>
      </p:pic>
      <p:pic>
        <p:nvPicPr>
          <p:cNvPr id="3" name="Content Placeholder 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348706"/>
            <a:ext cx="4038600" cy="3028950"/>
          </a:xfrm>
        </p:spPr>
      </p:pic>
    </p:spTree>
    <p:extLst>
      <p:ext uri="{BB962C8B-B14F-4D97-AF65-F5344CB8AC3E}">
        <p14:creationId xmlns:p14="http://schemas.microsoft.com/office/powerpoint/2010/main" val="28656989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91264" cy="2218258"/>
          </a:xfrm>
        </p:spPr>
        <p:txBody>
          <a:bodyPr>
            <a:normAutofit/>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JA4BLC 100W PA for 6cm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SM6PGP design</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2708920"/>
            <a:ext cx="6251432" cy="3816424"/>
          </a:xfrm>
        </p:spPr>
      </p:pic>
    </p:spTree>
    <p:extLst>
      <p:ext uri="{BB962C8B-B14F-4D97-AF65-F5344CB8AC3E}">
        <p14:creationId xmlns:p14="http://schemas.microsoft.com/office/powerpoint/2010/main" val="42271358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DL7YC 24GHz system, 2.4m dish</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lstStyle/>
          <a:p>
            <a:r>
              <a:rPr lang="en-GB"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Fully integrated focus box </a:t>
            </a:r>
            <a:endParaRPr lang="en-GB"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 Placeholder 6"/>
          <p:cNvSpPr>
            <a:spLocks noGrp="1"/>
          </p:cNvSpPr>
          <p:nvPr>
            <p:ph type="body" sz="quarter" idx="3"/>
          </p:nvPr>
        </p:nvSpPr>
        <p:spPr/>
        <p:txBody>
          <a:bodyPr>
            <a:normAutofit fontScale="92500" lnSpcReduction="20000"/>
          </a:bodyPr>
          <a:lstStyle/>
          <a:p>
            <a:r>
              <a:rPr lang="en-GB" b="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TWA modified to 24GHz to give 30-50W</a:t>
            </a:r>
            <a:endParaRPr lang="en-GB"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2" name="Content Placeholder 11"/>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645025" y="2634853"/>
            <a:ext cx="4041775" cy="3031331"/>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365994" y="2174875"/>
            <a:ext cx="2222599" cy="3951288"/>
          </a:xfrm>
        </p:spPr>
      </p:pic>
    </p:spTree>
    <p:extLst>
      <p:ext uri="{BB962C8B-B14F-4D97-AF65-F5344CB8AC3E}">
        <p14:creationId xmlns:p14="http://schemas.microsoft.com/office/powerpoint/2010/main" val="7811335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l"/>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ultimate in microwave EME</a:t>
            </a:r>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76GHz,  Echoes received. See </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hlinkClick r:id="rId2"/>
              </a:rPr>
              <a:t>www.microwavers.org</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RW3BP</a:t>
            </a:r>
            <a:endParaRPr lang="en-GB" sz="2800" dirty="0">
              <a:latin typeface="Arial" panose="020B0604020202020204" pitchFamily="34" charset="0"/>
              <a:cs typeface="Arial" panose="020B0604020202020204" pitchFamily="34" charset="0"/>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3590" y="1706721"/>
            <a:ext cx="5036820" cy="4312920"/>
          </a:xfrm>
        </p:spPr>
      </p:pic>
    </p:spTree>
    <p:extLst>
      <p:ext uri="{BB962C8B-B14F-4D97-AF65-F5344CB8AC3E}">
        <p14:creationId xmlns:p14="http://schemas.microsoft.com/office/powerpoint/2010/main" val="1090446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does a system block diagram look like?</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5054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2760004"/>
            <a:ext cx="1058416" cy="64729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CP</a:t>
            </a:r>
          </a:p>
          <a:p>
            <a:pPr algn="ctr"/>
            <a:r>
              <a:rPr lang="en-GB" b="1" dirty="0" smtClean="0">
                <a:latin typeface="Arial" panose="020B0604020202020204" pitchFamily="34" charset="0"/>
                <a:cs typeface="Arial" panose="020B0604020202020204" pitchFamily="34" charset="0"/>
              </a:rPr>
              <a:t>Feed</a:t>
            </a:r>
            <a:endParaRPr lang="en-GB" b="1" dirty="0">
              <a:latin typeface="Arial" panose="020B0604020202020204" pitchFamily="34" charset="0"/>
              <a:cs typeface="Arial" panose="020B0604020202020204" pitchFamily="34" charset="0"/>
            </a:endParaRPr>
          </a:p>
        </p:txBody>
      </p:sp>
      <p:sp>
        <p:nvSpPr>
          <p:cNvPr id="7" name="Rectangle 6"/>
          <p:cNvSpPr/>
          <p:nvPr/>
        </p:nvSpPr>
        <p:spPr>
          <a:xfrm>
            <a:off x="4427984" y="1597442"/>
            <a:ext cx="1152128" cy="907449"/>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Arial" panose="020B0604020202020204" pitchFamily="34" charset="0"/>
              <a:cs typeface="Arial" panose="020B0604020202020204" pitchFamily="34" charset="0"/>
            </a:endParaRPr>
          </a:p>
        </p:txBody>
      </p:sp>
      <p:cxnSp>
        <p:nvCxnSpPr>
          <p:cNvPr id="9" name="Elbow Connector 8"/>
          <p:cNvCxnSpPr>
            <a:stCxn id="6" idx="0"/>
            <a:endCxn id="7" idx="1"/>
          </p:cNvCxnSpPr>
          <p:nvPr/>
        </p:nvCxnSpPr>
        <p:spPr>
          <a:xfrm rot="5400000" flipH="1" flipV="1">
            <a:off x="2645982" y="978002"/>
            <a:ext cx="708837" cy="2855168"/>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102024" y="3645024"/>
            <a:ext cx="81379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Relay</a:t>
            </a:r>
            <a:endParaRPr lang="en-GB" b="1" dirty="0">
              <a:latin typeface="Arial" panose="020B0604020202020204" pitchFamily="34" charset="0"/>
              <a:cs typeface="Arial" panose="020B0604020202020204" pitchFamily="34" charset="0"/>
            </a:endParaRPr>
          </a:p>
        </p:txBody>
      </p:sp>
      <p:cxnSp>
        <p:nvCxnSpPr>
          <p:cNvPr id="12" name="Elbow Connector 11"/>
          <p:cNvCxnSpPr>
            <a:stCxn id="6" idx="2"/>
            <a:endCxn id="10" idx="1"/>
          </p:cNvCxnSpPr>
          <p:nvPr/>
        </p:nvCxnSpPr>
        <p:spPr>
          <a:xfrm rot="16200000" flipH="1">
            <a:off x="1592542" y="3387570"/>
            <a:ext cx="489756" cy="529208"/>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02024" y="4293096"/>
            <a:ext cx="81379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50R Load</a:t>
            </a:r>
            <a:endParaRPr lang="en-GB" b="1" dirty="0">
              <a:latin typeface="Arial" panose="020B0604020202020204" pitchFamily="34" charset="0"/>
              <a:cs typeface="Arial" panose="020B0604020202020204" pitchFamily="34" charset="0"/>
            </a:endParaRPr>
          </a:p>
        </p:txBody>
      </p:sp>
      <p:cxnSp>
        <p:nvCxnSpPr>
          <p:cNvPr id="18" name="Straight Connector 17"/>
          <p:cNvCxnSpPr>
            <a:stCxn id="10" idx="2"/>
            <a:endCxn id="16" idx="0"/>
          </p:cNvCxnSpPr>
          <p:nvPr/>
        </p:nvCxnSpPr>
        <p:spPr>
          <a:xfrm>
            <a:off x="2508920" y="4149080"/>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145704" y="3657164"/>
            <a:ext cx="774086"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LNA</a:t>
            </a:r>
            <a:endParaRPr lang="en-GB" b="1" dirty="0">
              <a:latin typeface="Arial" panose="020B0604020202020204" pitchFamily="34" charset="0"/>
              <a:cs typeface="Arial" panose="020B0604020202020204" pitchFamily="34" charset="0"/>
            </a:endParaRPr>
          </a:p>
        </p:txBody>
      </p:sp>
      <p:cxnSp>
        <p:nvCxnSpPr>
          <p:cNvPr id="21" name="Straight Connector 20"/>
          <p:cNvCxnSpPr>
            <a:stCxn id="10" idx="3"/>
            <a:endCxn id="19" idx="1"/>
          </p:cNvCxnSpPr>
          <p:nvPr/>
        </p:nvCxnSpPr>
        <p:spPr>
          <a:xfrm>
            <a:off x="2915816" y="3897052"/>
            <a:ext cx="229888" cy="121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855042" y="1657455"/>
            <a:ext cx="900100" cy="57606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Driver </a:t>
            </a:r>
            <a:endParaRPr lang="en-GB" b="1" dirty="0">
              <a:latin typeface="Arial" panose="020B0604020202020204" pitchFamily="34" charset="0"/>
              <a:cs typeface="Arial" panose="020B0604020202020204" pitchFamily="34" charset="0"/>
            </a:endParaRPr>
          </a:p>
        </p:txBody>
      </p:sp>
      <p:sp>
        <p:nvSpPr>
          <p:cNvPr id="25" name="Rectangle 24"/>
          <p:cNvSpPr/>
          <p:nvPr/>
        </p:nvSpPr>
        <p:spPr>
          <a:xfrm>
            <a:off x="5850142" y="2622014"/>
            <a:ext cx="1440160" cy="74946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latin typeface="Arial" panose="020B0604020202020204" pitchFamily="34" charset="0"/>
                <a:cs typeface="Arial" panose="020B0604020202020204" pitchFamily="34" charset="0"/>
              </a:rPr>
              <a:t>Transverter</a:t>
            </a:r>
            <a:endParaRPr lang="en-GB" b="1" dirty="0">
              <a:latin typeface="Arial" panose="020B0604020202020204" pitchFamily="34" charset="0"/>
              <a:cs typeface="Arial" panose="020B0604020202020204" pitchFamily="34" charset="0"/>
            </a:endParaRPr>
          </a:p>
        </p:txBody>
      </p:sp>
      <p:sp>
        <p:nvSpPr>
          <p:cNvPr id="38" name="Rectangle 37"/>
          <p:cNvSpPr/>
          <p:nvPr/>
        </p:nvSpPr>
        <p:spPr>
          <a:xfrm>
            <a:off x="7164288" y="1920280"/>
            <a:ext cx="972108"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OCXO</a:t>
            </a:r>
            <a:endParaRPr lang="en-GB" b="1" dirty="0">
              <a:latin typeface="Arial" panose="020B0604020202020204" pitchFamily="34" charset="0"/>
              <a:cs typeface="Arial" panose="020B0604020202020204" pitchFamily="34" charset="0"/>
            </a:endParaRPr>
          </a:p>
        </p:txBody>
      </p:sp>
      <p:sp>
        <p:nvSpPr>
          <p:cNvPr id="43" name="Rectangle 42"/>
          <p:cNvSpPr/>
          <p:nvPr/>
        </p:nvSpPr>
        <p:spPr>
          <a:xfrm>
            <a:off x="7290302" y="3573016"/>
            <a:ext cx="1170130" cy="57606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144-14MHz</a:t>
            </a:r>
            <a:endParaRPr lang="en-GB" b="1" dirty="0">
              <a:latin typeface="Arial" panose="020B0604020202020204" pitchFamily="34" charset="0"/>
              <a:cs typeface="Arial" panose="020B0604020202020204" pitchFamily="34" charset="0"/>
            </a:endParaRPr>
          </a:p>
        </p:txBody>
      </p:sp>
      <p:sp>
        <p:nvSpPr>
          <p:cNvPr id="46" name="Rectangle 45"/>
          <p:cNvSpPr/>
          <p:nvPr/>
        </p:nvSpPr>
        <p:spPr>
          <a:xfrm>
            <a:off x="7290302" y="4797152"/>
            <a:ext cx="117013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TS850S</a:t>
            </a:r>
            <a:endParaRPr lang="en-GB" b="1" dirty="0">
              <a:latin typeface="Arial" panose="020B0604020202020204" pitchFamily="34" charset="0"/>
              <a:cs typeface="Arial" panose="020B0604020202020204" pitchFamily="34" charset="0"/>
            </a:endParaRPr>
          </a:p>
        </p:txBody>
      </p:sp>
      <p:cxnSp>
        <p:nvCxnSpPr>
          <p:cNvPr id="48" name="Straight Connector 47"/>
          <p:cNvCxnSpPr>
            <a:stCxn id="43" idx="2"/>
            <a:endCxn id="46" idx="0"/>
          </p:cNvCxnSpPr>
          <p:nvPr/>
        </p:nvCxnSpPr>
        <p:spPr>
          <a:xfrm>
            <a:off x="7875367" y="4149080"/>
            <a:ext cx="0"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20272" y="5877272"/>
            <a:ext cx="1440160" cy="792088"/>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Tuneable</a:t>
            </a:r>
          </a:p>
          <a:p>
            <a:pPr algn="ctr"/>
            <a:r>
              <a:rPr lang="en-GB" b="1" dirty="0" smtClean="0">
                <a:latin typeface="Arial" panose="020B0604020202020204" pitchFamily="34" charset="0"/>
                <a:cs typeface="Arial" panose="020B0604020202020204" pitchFamily="34" charset="0"/>
              </a:rPr>
              <a:t>Audio</a:t>
            </a:r>
          </a:p>
          <a:p>
            <a:pPr algn="ctr"/>
            <a:r>
              <a:rPr lang="en-GB" b="1" dirty="0" smtClean="0">
                <a:latin typeface="Arial" panose="020B0604020202020204" pitchFamily="34" charset="0"/>
                <a:cs typeface="Arial" panose="020B0604020202020204" pitchFamily="34" charset="0"/>
              </a:rPr>
              <a:t>Filter</a:t>
            </a:r>
            <a:endParaRPr lang="en-GB" b="1" dirty="0">
              <a:latin typeface="Arial" panose="020B0604020202020204" pitchFamily="34" charset="0"/>
              <a:cs typeface="Arial" panose="020B0604020202020204" pitchFamily="34" charset="0"/>
            </a:endParaRPr>
          </a:p>
        </p:txBody>
      </p:sp>
      <p:cxnSp>
        <p:nvCxnSpPr>
          <p:cNvPr id="51" name="Straight Connector 50"/>
          <p:cNvCxnSpPr/>
          <p:nvPr/>
        </p:nvCxnSpPr>
        <p:spPr>
          <a:xfrm>
            <a:off x="7875367" y="5517232"/>
            <a:ext cx="0" cy="3600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80112" y="4149080"/>
            <a:ext cx="1332148" cy="6480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SDR</a:t>
            </a:r>
            <a:endParaRPr lang="en-GB" b="1" dirty="0">
              <a:latin typeface="Arial" panose="020B0604020202020204" pitchFamily="34" charset="0"/>
              <a:cs typeface="Arial" panose="020B0604020202020204" pitchFamily="34" charset="0"/>
            </a:endParaRPr>
          </a:p>
        </p:txBody>
      </p:sp>
      <p:cxnSp>
        <p:nvCxnSpPr>
          <p:cNvPr id="55" name="Straight Connector 54"/>
          <p:cNvCxnSpPr>
            <a:stCxn id="52" idx="3"/>
          </p:cNvCxnSpPr>
          <p:nvPr/>
        </p:nvCxnSpPr>
        <p:spPr>
          <a:xfrm>
            <a:off x="6912260" y="4473116"/>
            <a:ext cx="96310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645369" y="620688"/>
            <a:ext cx="1044116"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PSUs</a:t>
            </a:r>
            <a:endParaRPr lang="en-GB" b="1" dirty="0">
              <a:latin typeface="Arial" panose="020B0604020202020204" pitchFamily="34" charset="0"/>
              <a:cs typeface="Arial" panose="020B0604020202020204" pitchFamily="34" charset="0"/>
            </a:endParaRPr>
          </a:p>
        </p:txBody>
      </p:sp>
      <p:sp>
        <p:nvSpPr>
          <p:cNvPr id="85" name="TextBox 84"/>
          <p:cNvSpPr txBox="1"/>
          <p:nvPr/>
        </p:nvSpPr>
        <p:spPr>
          <a:xfrm>
            <a:off x="539552" y="332656"/>
            <a:ext cx="2979331" cy="461665"/>
          </a:xfrm>
          <a:prstGeom prst="rect">
            <a:avLst/>
          </a:prstGeom>
          <a:noFill/>
          <a:ln w="19050">
            <a:solidFill>
              <a:schemeClr val="tx1"/>
            </a:solidFill>
          </a:ln>
        </p:spPr>
        <p:txBody>
          <a:bodyPr wrap="square" rtlCol="0">
            <a:spAutoFit/>
          </a:bodyPr>
          <a:lstStyle/>
          <a:p>
            <a:r>
              <a:rPr lang="en-GB" sz="2400" dirty="0" smtClean="0">
                <a:effectLst>
                  <a:outerShdw blurRad="38100" dist="38100" dir="2700000" algn="tl">
                    <a:srgbClr val="000000">
                      <a:alpha val="43137"/>
                    </a:srgbClr>
                  </a:outerShdw>
                </a:effectLst>
              </a:rPr>
              <a:t>G3LTF 23cm System</a:t>
            </a:r>
            <a:endParaRPr lang="en-GB" sz="2400" dirty="0">
              <a:effectLst>
                <a:outerShdw blurRad="38100" dist="38100" dir="2700000" algn="tl">
                  <a:srgbClr val="000000">
                    <a:alpha val="43137"/>
                  </a:srgbClr>
                </a:outerShdw>
              </a:effectLst>
            </a:endParaRPr>
          </a:p>
        </p:txBody>
      </p:sp>
      <p:sp>
        <p:nvSpPr>
          <p:cNvPr id="88" name="Rectangle 87"/>
          <p:cNvSpPr/>
          <p:nvPr/>
        </p:nvSpPr>
        <p:spPr>
          <a:xfrm>
            <a:off x="5580112" y="5013176"/>
            <a:ext cx="136815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smtClean="0">
                <a:effectLst>
                  <a:outerShdw blurRad="38100" dist="38100" dir="2700000" algn="tl">
                    <a:srgbClr val="000000">
                      <a:alpha val="43137"/>
                    </a:srgbClr>
                  </a:outerShdw>
                </a:effectLst>
              </a:rPr>
              <a:t>Spectran</a:t>
            </a:r>
            <a:endParaRPr lang="en-GB" sz="2000" b="1" dirty="0">
              <a:effectLst>
                <a:outerShdw blurRad="38100" dist="38100" dir="2700000" algn="tl">
                  <a:srgbClr val="000000">
                    <a:alpha val="43137"/>
                  </a:srgbClr>
                </a:outerShdw>
              </a:effectLst>
            </a:endParaRPr>
          </a:p>
        </p:txBody>
      </p:sp>
      <p:cxnSp>
        <p:nvCxnSpPr>
          <p:cNvPr id="90" name="Elbow Connector 89"/>
          <p:cNvCxnSpPr>
            <a:stCxn id="88" idx="2"/>
          </p:cNvCxnSpPr>
          <p:nvPr/>
        </p:nvCxnSpPr>
        <p:spPr>
          <a:xfrm rot="16200000" flipH="1">
            <a:off x="6979767" y="4801652"/>
            <a:ext cx="180020" cy="161117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9552" y="1844824"/>
            <a:ext cx="936104" cy="369332"/>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400W</a:t>
            </a:r>
            <a:endParaRPr lang="en-GB" dirty="0">
              <a:effectLst>
                <a:outerShdw blurRad="38100" dist="38100" dir="2700000" algn="tl">
                  <a:srgbClr val="000000">
                    <a:alpha val="43137"/>
                  </a:srgbClr>
                </a:outerShdw>
              </a:effectLst>
            </a:endParaRPr>
          </a:p>
        </p:txBody>
      </p:sp>
      <p:cxnSp>
        <p:nvCxnSpPr>
          <p:cNvPr id="14" name="Straight Connector 13"/>
          <p:cNvCxnSpPr/>
          <p:nvPr/>
        </p:nvCxnSpPr>
        <p:spPr>
          <a:xfrm>
            <a:off x="8136396" y="4149080"/>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64288" y="1412776"/>
            <a:ext cx="1296144" cy="369332"/>
          </a:xfrm>
          <a:prstGeom prst="rect">
            <a:avLst/>
          </a:prstGeom>
          <a:noFill/>
        </p:spPr>
        <p:txBody>
          <a:bodyPr wrap="square" rtlCol="0">
            <a:spAutoFit/>
          </a:bodyPr>
          <a:lstStyle/>
          <a:p>
            <a:pPr algn="ctr"/>
            <a:r>
              <a:rPr lang="en-GB" dirty="0" smtClean="0"/>
              <a:t>96MHz</a:t>
            </a:r>
            <a:endParaRPr lang="en-GB" dirty="0"/>
          </a:p>
        </p:txBody>
      </p:sp>
      <p:sp>
        <p:nvSpPr>
          <p:cNvPr id="30" name="TextBox 29"/>
          <p:cNvSpPr txBox="1"/>
          <p:nvPr/>
        </p:nvSpPr>
        <p:spPr>
          <a:xfrm>
            <a:off x="4283969" y="1657455"/>
            <a:ext cx="1440160" cy="923330"/>
          </a:xfrm>
          <a:prstGeom prst="rect">
            <a:avLst/>
          </a:prstGeom>
          <a:noFill/>
        </p:spPr>
        <p:txBody>
          <a:bodyPr wrap="square" rtlCol="0">
            <a:spAutoFit/>
          </a:bodyPr>
          <a:lstStyle/>
          <a:p>
            <a:pPr algn="ctr"/>
            <a:r>
              <a:rPr lang="en-GB" b="1" dirty="0" smtClean="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6x</a:t>
            </a:r>
          </a:p>
          <a:p>
            <a:pPr algn="ctr"/>
            <a:r>
              <a:rPr lang="en-GB" b="1" dirty="0" smtClean="0">
                <a:solidFill>
                  <a:schemeClr val="bg1">
                    <a:lumMod val="95000"/>
                  </a:schemeClr>
                </a:solidFill>
                <a:latin typeface="Arial" panose="020B0604020202020204" pitchFamily="34" charset="0"/>
                <a:cs typeface="Arial" panose="020B0604020202020204" pitchFamily="34" charset="0"/>
              </a:rPr>
              <a:t>3CX100A5</a:t>
            </a:r>
          </a:p>
          <a:p>
            <a:pPr algn="ctr"/>
            <a:r>
              <a:rPr lang="en-GB" b="1" dirty="0" smtClean="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a:t>
            </a:r>
            <a:endParaRPr lang="en-GB" b="1" dirty="0">
              <a:solidFill>
                <a:schemeClr val="bg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35" name="Elbow Connector 34"/>
          <p:cNvCxnSpPr>
            <a:stCxn id="60" idx="1"/>
          </p:cNvCxnSpPr>
          <p:nvPr/>
        </p:nvCxnSpPr>
        <p:spPr>
          <a:xfrm rot="10800000" flipV="1">
            <a:off x="5076057" y="980728"/>
            <a:ext cx="569313" cy="616714"/>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2" idx="0"/>
          </p:cNvCxnSpPr>
          <p:nvPr/>
        </p:nvCxnSpPr>
        <p:spPr>
          <a:xfrm>
            <a:off x="6305092" y="1340768"/>
            <a:ext cx="0" cy="31668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2" idx="2"/>
          </p:cNvCxnSpPr>
          <p:nvPr/>
        </p:nvCxnSpPr>
        <p:spPr>
          <a:xfrm>
            <a:off x="6305092" y="2233519"/>
            <a:ext cx="0" cy="3884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2"/>
          </p:cNvCxnSpPr>
          <p:nvPr/>
        </p:nvCxnSpPr>
        <p:spPr>
          <a:xfrm rot="5400000">
            <a:off x="7302488" y="2412150"/>
            <a:ext cx="335669" cy="36004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5" idx="3"/>
            <a:endCxn id="43" idx="0"/>
          </p:cNvCxnSpPr>
          <p:nvPr/>
        </p:nvCxnSpPr>
        <p:spPr>
          <a:xfrm>
            <a:off x="7290302" y="2996744"/>
            <a:ext cx="585065" cy="576272"/>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1"/>
          </p:cNvCxnSpPr>
          <p:nvPr/>
        </p:nvCxnSpPr>
        <p:spPr>
          <a:xfrm flipH="1">
            <a:off x="5580112" y="1945487"/>
            <a:ext cx="2749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 idx="2"/>
            <a:endCxn id="5" idx="2"/>
          </p:cNvCxnSpPr>
          <p:nvPr/>
        </p:nvCxnSpPr>
        <p:spPr>
          <a:xfrm>
            <a:off x="1007604" y="221415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 idx="2"/>
          </p:cNvCxnSpPr>
          <p:nvPr/>
        </p:nvCxnSpPr>
        <p:spPr>
          <a:xfrm>
            <a:off x="1007604" y="2214156"/>
            <a:ext cx="468052" cy="407858"/>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19" idx="3"/>
          </p:cNvCxnSpPr>
          <p:nvPr/>
        </p:nvCxnSpPr>
        <p:spPr>
          <a:xfrm flipV="1">
            <a:off x="3919790" y="2996744"/>
            <a:ext cx="2092370" cy="912448"/>
          </a:xfrm>
          <a:prstGeom prst="bentConnector3">
            <a:avLst>
              <a:gd name="adj1" fmla="val 32632"/>
            </a:avLst>
          </a:prstGeom>
          <a:ln w="28575"/>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139952" y="116632"/>
            <a:ext cx="0" cy="6741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241630" y="5517232"/>
            <a:ext cx="2610290" cy="461665"/>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Dish Feed-point</a:t>
            </a:r>
            <a:endParaRPr lang="en-GB"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2" name="TextBox 81"/>
          <p:cNvSpPr txBox="1"/>
          <p:nvPr/>
        </p:nvSpPr>
        <p:spPr>
          <a:xfrm>
            <a:off x="4427983" y="5697252"/>
            <a:ext cx="1296145" cy="461665"/>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Shack</a:t>
            </a:r>
            <a:endParaRPr lang="en-GB"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TextBox 1"/>
          <p:cNvSpPr txBox="1"/>
          <p:nvPr/>
        </p:nvSpPr>
        <p:spPr>
          <a:xfrm>
            <a:off x="2411760" y="1499111"/>
            <a:ext cx="1368152" cy="369332"/>
          </a:xfrm>
          <a:prstGeom prst="rect">
            <a:avLst/>
          </a:prstGeom>
          <a:noFill/>
        </p:spPr>
        <p:txBody>
          <a:bodyPr wrap="square" rtlCol="0">
            <a:spAutoFit/>
          </a:bodyPr>
          <a:lstStyle/>
          <a:p>
            <a:r>
              <a:rPr lang="en-GB" dirty="0">
                <a:effectLst>
                  <a:outerShdw blurRad="38100" dist="38100" dir="2700000" algn="tl">
                    <a:srgbClr val="000000">
                      <a:alpha val="43137"/>
                    </a:srgbClr>
                  </a:outerShdw>
                </a:effectLst>
                <a:cs typeface="Arial" panose="020B0604020202020204" pitchFamily="34" charset="0"/>
              </a:rPr>
              <a:t>3</a:t>
            </a:r>
            <a:r>
              <a:rPr lang="en-GB" dirty="0" smtClean="0">
                <a:effectLst>
                  <a:outerShdw blurRad="38100" dist="38100" dir="2700000" algn="tl">
                    <a:srgbClr val="000000">
                      <a:alpha val="43137"/>
                    </a:srgbClr>
                  </a:outerShdw>
                </a:effectLst>
                <a:cs typeface="Arial" panose="020B0604020202020204" pitchFamily="34" charset="0"/>
              </a:rPr>
              <a:t>dB loss</a:t>
            </a:r>
            <a:endParaRPr lang="en-GB" dirty="0">
              <a:effectLst>
                <a:outerShdw blurRad="38100" dist="38100" dir="2700000" algn="tl">
                  <a:srgbClr val="000000">
                    <a:alpha val="43137"/>
                  </a:srgbClr>
                </a:outerShdw>
              </a:effectLst>
              <a:cs typeface="Arial" panose="020B0604020202020204" pitchFamily="34" charset="0"/>
            </a:endParaRPr>
          </a:p>
        </p:txBody>
      </p:sp>
      <p:sp>
        <p:nvSpPr>
          <p:cNvPr id="3" name="TextBox 2"/>
          <p:cNvSpPr txBox="1"/>
          <p:nvPr/>
        </p:nvSpPr>
        <p:spPr>
          <a:xfrm>
            <a:off x="3145704" y="3083650"/>
            <a:ext cx="774086" cy="646331"/>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40dB</a:t>
            </a:r>
            <a:r>
              <a:rPr lang="en-GB" dirty="0" smtClean="0"/>
              <a:t> </a:t>
            </a:r>
            <a:r>
              <a:rPr lang="en-GB" dirty="0" smtClean="0">
                <a:effectLst>
                  <a:outerShdw blurRad="38100" dist="38100" dir="2700000" algn="tl">
                    <a:srgbClr val="000000">
                      <a:alpha val="43137"/>
                    </a:srgbClr>
                  </a:outerShdw>
                </a:effectLst>
              </a:rPr>
              <a:t>Gain</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20325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2760004"/>
            <a:ext cx="1058416" cy="64729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CP</a:t>
            </a:r>
          </a:p>
          <a:p>
            <a:pPr algn="ctr"/>
            <a:r>
              <a:rPr lang="en-GB" b="1" dirty="0" smtClean="0">
                <a:latin typeface="Arial" panose="020B0604020202020204" pitchFamily="34" charset="0"/>
                <a:cs typeface="Arial" panose="020B0604020202020204" pitchFamily="34" charset="0"/>
              </a:rPr>
              <a:t>Feed</a:t>
            </a:r>
            <a:endParaRPr lang="en-GB" b="1" dirty="0">
              <a:latin typeface="Arial" panose="020B0604020202020204" pitchFamily="34" charset="0"/>
              <a:cs typeface="Arial" panose="020B0604020202020204" pitchFamily="34" charset="0"/>
            </a:endParaRPr>
          </a:p>
        </p:txBody>
      </p:sp>
      <p:sp>
        <p:nvSpPr>
          <p:cNvPr id="7" name="Rectangle 6"/>
          <p:cNvSpPr/>
          <p:nvPr/>
        </p:nvSpPr>
        <p:spPr>
          <a:xfrm>
            <a:off x="2102024" y="1988840"/>
            <a:ext cx="813792" cy="57606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SSPA</a:t>
            </a:r>
            <a:endParaRPr lang="en-GB" b="1" dirty="0">
              <a:latin typeface="Arial" panose="020B0604020202020204" pitchFamily="34" charset="0"/>
              <a:cs typeface="Arial" panose="020B0604020202020204" pitchFamily="34" charset="0"/>
            </a:endParaRPr>
          </a:p>
        </p:txBody>
      </p:sp>
      <p:cxnSp>
        <p:nvCxnSpPr>
          <p:cNvPr id="9" name="Elbow Connector 8"/>
          <p:cNvCxnSpPr>
            <a:stCxn id="6" idx="0"/>
            <a:endCxn id="7" idx="1"/>
          </p:cNvCxnSpPr>
          <p:nvPr/>
        </p:nvCxnSpPr>
        <p:spPr>
          <a:xfrm rot="5400000" flipH="1" flipV="1">
            <a:off x="1595854" y="2253834"/>
            <a:ext cx="483132" cy="529208"/>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102024" y="3645024"/>
            <a:ext cx="81379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Relay</a:t>
            </a:r>
            <a:endParaRPr lang="en-GB" b="1" dirty="0">
              <a:latin typeface="Arial" panose="020B0604020202020204" pitchFamily="34" charset="0"/>
              <a:cs typeface="Arial" panose="020B0604020202020204" pitchFamily="34" charset="0"/>
            </a:endParaRPr>
          </a:p>
        </p:txBody>
      </p:sp>
      <p:cxnSp>
        <p:nvCxnSpPr>
          <p:cNvPr id="12" name="Elbow Connector 11"/>
          <p:cNvCxnSpPr>
            <a:stCxn id="6" idx="2"/>
            <a:endCxn id="10" idx="1"/>
          </p:cNvCxnSpPr>
          <p:nvPr/>
        </p:nvCxnSpPr>
        <p:spPr>
          <a:xfrm rot="16200000" flipH="1">
            <a:off x="1592542" y="3387570"/>
            <a:ext cx="489756" cy="529208"/>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02024" y="4293096"/>
            <a:ext cx="81379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50R Load</a:t>
            </a:r>
            <a:endParaRPr lang="en-GB" b="1" dirty="0">
              <a:latin typeface="Arial" panose="020B0604020202020204" pitchFamily="34" charset="0"/>
              <a:cs typeface="Arial" panose="020B0604020202020204" pitchFamily="34" charset="0"/>
            </a:endParaRPr>
          </a:p>
        </p:txBody>
      </p:sp>
      <p:cxnSp>
        <p:nvCxnSpPr>
          <p:cNvPr id="18" name="Straight Connector 17"/>
          <p:cNvCxnSpPr>
            <a:stCxn id="10" idx="2"/>
            <a:endCxn id="16" idx="0"/>
          </p:cNvCxnSpPr>
          <p:nvPr/>
        </p:nvCxnSpPr>
        <p:spPr>
          <a:xfrm>
            <a:off x="2508920" y="4149080"/>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131840" y="3645024"/>
            <a:ext cx="774086"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LNA</a:t>
            </a:r>
            <a:endParaRPr lang="en-GB" b="1" dirty="0">
              <a:latin typeface="Arial" panose="020B0604020202020204" pitchFamily="34" charset="0"/>
              <a:cs typeface="Arial" panose="020B0604020202020204" pitchFamily="34" charset="0"/>
            </a:endParaRPr>
          </a:p>
        </p:txBody>
      </p:sp>
      <p:cxnSp>
        <p:nvCxnSpPr>
          <p:cNvPr id="21" name="Straight Connector 20"/>
          <p:cNvCxnSpPr>
            <a:stCxn id="10" idx="3"/>
            <a:endCxn id="19" idx="1"/>
          </p:cNvCxnSpPr>
          <p:nvPr/>
        </p:nvCxnSpPr>
        <p:spPr>
          <a:xfrm>
            <a:off x="2915816" y="3897052"/>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455876" y="1988840"/>
            <a:ext cx="900100" cy="57606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Driver </a:t>
            </a:r>
            <a:endParaRPr lang="en-GB" b="1" dirty="0">
              <a:latin typeface="Arial" panose="020B0604020202020204" pitchFamily="34" charset="0"/>
              <a:cs typeface="Arial" panose="020B0604020202020204" pitchFamily="34" charset="0"/>
            </a:endParaRPr>
          </a:p>
        </p:txBody>
      </p:sp>
      <p:cxnSp>
        <p:nvCxnSpPr>
          <p:cNvPr id="24" name="Straight Connector 23"/>
          <p:cNvCxnSpPr>
            <a:stCxn id="7" idx="3"/>
            <a:endCxn id="22" idx="1"/>
          </p:cNvCxnSpPr>
          <p:nvPr/>
        </p:nvCxnSpPr>
        <p:spPr>
          <a:xfrm>
            <a:off x="2915816" y="2276872"/>
            <a:ext cx="5400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352527" y="2708920"/>
            <a:ext cx="1440160" cy="74946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latin typeface="Arial" panose="020B0604020202020204" pitchFamily="34" charset="0"/>
                <a:cs typeface="Arial" panose="020B0604020202020204" pitchFamily="34" charset="0"/>
              </a:rPr>
              <a:t>Transverter</a:t>
            </a:r>
            <a:endParaRPr lang="en-GB" b="1" dirty="0">
              <a:latin typeface="Arial" panose="020B0604020202020204" pitchFamily="34" charset="0"/>
              <a:cs typeface="Arial" panose="020B0604020202020204" pitchFamily="34" charset="0"/>
            </a:endParaRPr>
          </a:p>
        </p:txBody>
      </p:sp>
      <p:cxnSp>
        <p:nvCxnSpPr>
          <p:cNvPr id="27" name="Elbow Connector 26"/>
          <p:cNvCxnSpPr>
            <a:stCxn id="22" idx="3"/>
          </p:cNvCxnSpPr>
          <p:nvPr/>
        </p:nvCxnSpPr>
        <p:spPr>
          <a:xfrm>
            <a:off x="4355976" y="2276872"/>
            <a:ext cx="288032" cy="504056"/>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652120" y="3284984"/>
            <a:ext cx="14401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164288" y="1920280"/>
            <a:ext cx="972108"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OCXO</a:t>
            </a:r>
            <a:endParaRPr lang="en-GB" b="1" dirty="0">
              <a:latin typeface="Arial" panose="020B0604020202020204" pitchFamily="34" charset="0"/>
              <a:cs typeface="Arial" panose="020B0604020202020204" pitchFamily="34" charset="0"/>
            </a:endParaRPr>
          </a:p>
        </p:txBody>
      </p:sp>
      <p:sp>
        <p:nvSpPr>
          <p:cNvPr id="43" name="Rectangle 42"/>
          <p:cNvSpPr/>
          <p:nvPr/>
        </p:nvSpPr>
        <p:spPr>
          <a:xfrm>
            <a:off x="7290302" y="3573016"/>
            <a:ext cx="1170130" cy="57606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144-14MHz</a:t>
            </a:r>
            <a:endParaRPr lang="en-GB" b="1" dirty="0">
              <a:latin typeface="Arial" panose="020B0604020202020204" pitchFamily="34" charset="0"/>
              <a:cs typeface="Arial" panose="020B0604020202020204" pitchFamily="34" charset="0"/>
            </a:endParaRPr>
          </a:p>
        </p:txBody>
      </p:sp>
      <p:cxnSp>
        <p:nvCxnSpPr>
          <p:cNvPr id="45" name="Elbow Connector 44"/>
          <p:cNvCxnSpPr/>
          <p:nvPr/>
        </p:nvCxnSpPr>
        <p:spPr>
          <a:xfrm>
            <a:off x="7092280" y="3284984"/>
            <a:ext cx="783087" cy="478904"/>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90302" y="4797152"/>
            <a:ext cx="117013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TS850S</a:t>
            </a:r>
            <a:endParaRPr lang="en-GB" b="1" dirty="0">
              <a:latin typeface="Arial" panose="020B0604020202020204" pitchFamily="34" charset="0"/>
              <a:cs typeface="Arial" panose="020B0604020202020204" pitchFamily="34" charset="0"/>
            </a:endParaRPr>
          </a:p>
        </p:txBody>
      </p:sp>
      <p:cxnSp>
        <p:nvCxnSpPr>
          <p:cNvPr id="48" name="Straight Connector 47"/>
          <p:cNvCxnSpPr>
            <a:stCxn id="43" idx="2"/>
            <a:endCxn id="46" idx="0"/>
          </p:cNvCxnSpPr>
          <p:nvPr/>
        </p:nvCxnSpPr>
        <p:spPr>
          <a:xfrm>
            <a:off x="7875367" y="4149080"/>
            <a:ext cx="0"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20272" y="5877272"/>
            <a:ext cx="1440160" cy="792088"/>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Tuneable</a:t>
            </a:r>
          </a:p>
          <a:p>
            <a:pPr algn="ctr"/>
            <a:r>
              <a:rPr lang="en-GB" b="1" dirty="0" smtClean="0">
                <a:latin typeface="Arial" panose="020B0604020202020204" pitchFamily="34" charset="0"/>
                <a:cs typeface="Arial" panose="020B0604020202020204" pitchFamily="34" charset="0"/>
              </a:rPr>
              <a:t>Audio</a:t>
            </a:r>
          </a:p>
          <a:p>
            <a:pPr algn="ctr"/>
            <a:r>
              <a:rPr lang="en-GB" b="1" dirty="0" smtClean="0">
                <a:latin typeface="Arial" panose="020B0604020202020204" pitchFamily="34" charset="0"/>
                <a:cs typeface="Arial" panose="020B0604020202020204" pitchFamily="34" charset="0"/>
              </a:rPr>
              <a:t>Filter</a:t>
            </a:r>
            <a:endParaRPr lang="en-GB" b="1" dirty="0">
              <a:latin typeface="Arial" panose="020B0604020202020204" pitchFamily="34" charset="0"/>
              <a:cs typeface="Arial" panose="020B0604020202020204" pitchFamily="34" charset="0"/>
            </a:endParaRPr>
          </a:p>
        </p:txBody>
      </p:sp>
      <p:cxnSp>
        <p:nvCxnSpPr>
          <p:cNvPr id="51" name="Straight Connector 50"/>
          <p:cNvCxnSpPr/>
          <p:nvPr/>
        </p:nvCxnSpPr>
        <p:spPr>
          <a:xfrm>
            <a:off x="7875367" y="5517232"/>
            <a:ext cx="0" cy="3600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80112" y="4149080"/>
            <a:ext cx="1332148" cy="6480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SDR</a:t>
            </a:r>
            <a:endParaRPr lang="en-GB" b="1" dirty="0">
              <a:latin typeface="Arial" panose="020B0604020202020204" pitchFamily="34" charset="0"/>
              <a:cs typeface="Arial" panose="020B0604020202020204" pitchFamily="34" charset="0"/>
            </a:endParaRPr>
          </a:p>
        </p:txBody>
      </p:sp>
      <p:cxnSp>
        <p:nvCxnSpPr>
          <p:cNvPr id="55" name="Straight Connector 54"/>
          <p:cNvCxnSpPr>
            <a:stCxn id="52" idx="3"/>
          </p:cNvCxnSpPr>
          <p:nvPr/>
        </p:nvCxnSpPr>
        <p:spPr>
          <a:xfrm>
            <a:off x="6912260" y="4473116"/>
            <a:ext cx="96310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909428" y="1412776"/>
            <a:ext cx="1006388" cy="432048"/>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Control</a:t>
            </a:r>
            <a:endParaRPr lang="en-GB" b="1" dirty="0">
              <a:latin typeface="Arial" panose="020B0604020202020204" pitchFamily="34" charset="0"/>
              <a:cs typeface="Arial" panose="020B0604020202020204" pitchFamily="34" charset="0"/>
            </a:endParaRPr>
          </a:p>
        </p:txBody>
      </p:sp>
      <p:cxnSp>
        <p:nvCxnSpPr>
          <p:cNvPr id="59" name="Straight Connector 58"/>
          <p:cNvCxnSpPr>
            <a:stCxn id="57" idx="2"/>
          </p:cNvCxnSpPr>
          <p:nvPr/>
        </p:nvCxnSpPr>
        <p:spPr>
          <a:xfrm>
            <a:off x="2412622" y="1844824"/>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275856" y="620688"/>
            <a:ext cx="108012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anose="020B0604020202020204" pitchFamily="34" charset="0"/>
                <a:cs typeface="Arial" panose="020B0604020202020204" pitchFamily="34" charset="0"/>
              </a:rPr>
              <a:t>PSUs</a:t>
            </a:r>
            <a:endParaRPr lang="en-GB" b="1" dirty="0">
              <a:latin typeface="Arial" panose="020B0604020202020204" pitchFamily="34" charset="0"/>
              <a:cs typeface="Arial" panose="020B0604020202020204" pitchFamily="34" charset="0"/>
            </a:endParaRPr>
          </a:p>
        </p:txBody>
      </p:sp>
      <p:cxnSp>
        <p:nvCxnSpPr>
          <p:cNvPr id="62" name="Straight Connector 61"/>
          <p:cNvCxnSpPr/>
          <p:nvPr/>
        </p:nvCxnSpPr>
        <p:spPr>
          <a:xfrm>
            <a:off x="3995936" y="1340768"/>
            <a:ext cx="0"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7" idx="3"/>
          </p:cNvCxnSpPr>
          <p:nvPr/>
        </p:nvCxnSpPr>
        <p:spPr>
          <a:xfrm flipV="1">
            <a:off x="2915816" y="1340768"/>
            <a:ext cx="792088" cy="288032"/>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436096" y="332656"/>
            <a:ext cx="3024336" cy="461665"/>
          </a:xfrm>
          <a:prstGeom prst="rect">
            <a:avLst/>
          </a:prstGeom>
          <a:noFill/>
          <a:ln w="19050">
            <a:solidFill>
              <a:schemeClr val="tx1"/>
            </a:solidFill>
          </a:ln>
        </p:spPr>
        <p:txBody>
          <a:bodyPr wrap="square" rtlCol="0">
            <a:spAutoFit/>
          </a:bodyPr>
          <a:lstStyle/>
          <a:p>
            <a:r>
              <a:rPr lang="en-GB" sz="2400" dirty="0" smtClean="0">
                <a:effectLst>
                  <a:outerShdw blurRad="38100" dist="38100" dir="2700000" algn="tl">
                    <a:srgbClr val="000000">
                      <a:alpha val="43137"/>
                    </a:srgbClr>
                  </a:outerShdw>
                </a:effectLst>
              </a:rPr>
              <a:t>G3LTF 6cm System</a:t>
            </a:r>
            <a:endParaRPr lang="en-GB" sz="2400" dirty="0">
              <a:effectLst>
                <a:outerShdw blurRad="38100" dist="38100" dir="2700000" algn="tl">
                  <a:srgbClr val="000000">
                    <a:alpha val="43137"/>
                  </a:srgbClr>
                </a:outerShdw>
              </a:effectLst>
            </a:endParaRPr>
          </a:p>
        </p:txBody>
      </p:sp>
      <p:sp>
        <p:nvSpPr>
          <p:cNvPr id="88" name="Rectangle 87"/>
          <p:cNvSpPr/>
          <p:nvPr/>
        </p:nvSpPr>
        <p:spPr>
          <a:xfrm>
            <a:off x="5580112" y="5013176"/>
            <a:ext cx="1368152"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smtClean="0">
                <a:effectLst>
                  <a:outerShdw blurRad="38100" dist="38100" dir="2700000" algn="tl">
                    <a:srgbClr val="000000">
                      <a:alpha val="43137"/>
                    </a:srgbClr>
                  </a:outerShdw>
                </a:effectLst>
              </a:rPr>
              <a:t>Spectran</a:t>
            </a:r>
            <a:endParaRPr lang="en-GB" sz="2000" b="1" dirty="0">
              <a:effectLst>
                <a:outerShdw blurRad="38100" dist="38100" dir="2700000" algn="tl">
                  <a:srgbClr val="000000">
                    <a:alpha val="43137"/>
                  </a:srgbClr>
                </a:outerShdw>
              </a:effectLst>
            </a:endParaRPr>
          </a:p>
        </p:txBody>
      </p:sp>
      <p:cxnSp>
        <p:nvCxnSpPr>
          <p:cNvPr id="90" name="Elbow Connector 89"/>
          <p:cNvCxnSpPr>
            <a:stCxn id="88" idx="2"/>
          </p:cNvCxnSpPr>
          <p:nvPr/>
        </p:nvCxnSpPr>
        <p:spPr>
          <a:xfrm rot="16200000" flipH="1">
            <a:off x="6979767" y="4801652"/>
            <a:ext cx="180020" cy="1611179"/>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71800" y="2564904"/>
            <a:ext cx="684076" cy="369332"/>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4W</a:t>
            </a:r>
            <a:endParaRPr lang="en-GB" dirty="0">
              <a:effectLst>
                <a:outerShdw blurRad="38100" dist="38100" dir="2700000" algn="tl">
                  <a:srgbClr val="000000">
                    <a:alpha val="43137"/>
                  </a:srgbClr>
                </a:outerShdw>
              </a:effectLst>
            </a:endParaRPr>
          </a:p>
        </p:txBody>
      </p:sp>
      <p:cxnSp>
        <p:nvCxnSpPr>
          <p:cNvPr id="4" name="Straight Arrow Connector 3"/>
          <p:cNvCxnSpPr>
            <a:stCxn id="2" idx="0"/>
            <a:endCxn id="22" idx="1"/>
          </p:cNvCxnSpPr>
          <p:nvPr/>
        </p:nvCxnSpPr>
        <p:spPr>
          <a:xfrm flipV="1">
            <a:off x="3113838" y="2276872"/>
            <a:ext cx="34203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87624" y="1844824"/>
            <a:ext cx="721804" cy="369332"/>
          </a:xfrm>
          <a:prstGeom prst="rect">
            <a:avLst/>
          </a:prstGeom>
          <a:noFill/>
        </p:spPr>
        <p:txBody>
          <a:bodyPr wrap="square" rtlCol="0">
            <a:spAutoFit/>
          </a:bodyPr>
          <a:lstStyle/>
          <a:p>
            <a:r>
              <a:rPr lang="en-GB" dirty="0" smtClean="0">
                <a:effectLst>
                  <a:outerShdw blurRad="38100" dist="38100" dir="2700000" algn="tl">
                    <a:srgbClr val="000000">
                      <a:alpha val="43137"/>
                    </a:srgbClr>
                  </a:outerShdw>
                </a:effectLst>
              </a:rPr>
              <a:t>40W</a:t>
            </a:r>
            <a:endParaRPr lang="en-GB" dirty="0">
              <a:effectLst>
                <a:outerShdw blurRad="38100" dist="38100" dir="2700000" algn="tl">
                  <a:srgbClr val="000000">
                    <a:alpha val="43137"/>
                  </a:srgbClr>
                </a:outerShdw>
              </a:effectLst>
            </a:endParaRPr>
          </a:p>
        </p:txBody>
      </p:sp>
      <p:cxnSp>
        <p:nvCxnSpPr>
          <p:cNvPr id="14" name="Straight Connector 13"/>
          <p:cNvCxnSpPr/>
          <p:nvPr/>
        </p:nvCxnSpPr>
        <p:spPr>
          <a:xfrm>
            <a:off x="8136396" y="4149080"/>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32240" y="1412776"/>
            <a:ext cx="1728192" cy="369332"/>
          </a:xfrm>
          <a:prstGeom prst="rect">
            <a:avLst/>
          </a:prstGeom>
          <a:noFill/>
        </p:spPr>
        <p:txBody>
          <a:bodyPr wrap="square" rtlCol="0">
            <a:spAutoFit/>
          </a:bodyPr>
          <a:lstStyle/>
          <a:p>
            <a:pPr algn="ct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87.75MHz</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0" name="Straight Arrow Connector 19"/>
          <p:cNvCxnSpPr/>
          <p:nvPr/>
        </p:nvCxnSpPr>
        <p:spPr>
          <a:xfrm>
            <a:off x="1403648" y="2172308"/>
            <a:ext cx="72008" cy="515103"/>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30271" y="2780928"/>
            <a:ext cx="224509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875367" y="2429859"/>
            <a:ext cx="0" cy="3510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8064" y="188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6200000" flipH="1">
            <a:off x="3673551" y="1425279"/>
            <a:ext cx="3575248" cy="1101969"/>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5400000">
            <a:off x="4080447" y="4593631"/>
            <a:ext cx="2761457" cy="1101970"/>
          </a:xfrm>
          <a:prstGeom prst="bentConnector3">
            <a:avLst>
              <a:gd name="adj1" fmla="val 8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79712" y="5517232"/>
            <a:ext cx="2376264" cy="461665"/>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Dish feed-point</a:t>
            </a:r>
            <a:endParaRPr lang="en-GB"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9" name="TextBox 68"/>
          <p:cNvSpPr txBox="1"/>
          <p:nvPr/>
        </p:nvSpPr>
        <p:spPr>
          <a:xfrm>
            <a:off x="5004048" y="5772363"/>
            <a:ext cx="1584176" cy="461665"/>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Shack</a:t>
            </a:r>
            <a:endParaRPr lang="en-GB"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8" name="Elbow Connector 7"/>
          <p:cNvCxnSpPr>
            <a:stCxn id="19" idx="3"/>
          </p:cNvCxnSpPr>
          <p:nvPr/>
        </p:nvCxnSpPr>
        <p:spPr>
          <a:xfrm flipV="1">
            <a:off x="3905926" y="3338291"/>
            <a:ext cx="1004264" cy="558761"/>
          </a:xfrm>
          <a:prstGeom prst="bentConnector3">
            <a:avLst>
              <a:gd name="adj1" fmla="val 73347"/>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3193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Operating Modes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CW</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SSB </a:t>
            </a:r>
            <a:b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Digital, </a:t>
            </a:r>
            <a:r>
              <a:rPr lang="en-GB"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JTxx</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548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977" y="184807"/>
            <a:ext cx="8228554" cy="1323886"/>
          </a:xfrm>
        </p:spPr>
        <p:txBody>
          <a:bodyPr tIns="38808">
            <a:normAutofit fontScale="90000"/>
          </a:body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smtClean="0">
                <a:effectLst>
                  <a:outerShdw blurRad="38100" dist="38100" dir="2700000" algn="tl">
                    <a:srgbClr val="C0C0C0"/>
                  </a:outerShdw>
                </a:effectLst>
                <a:latin typeface="Arial" panose="020B0604020202020204" pitchFamily="34" charset="0"/>
                <a:cs typeface="Arial" panose="020B0604020202020204" pitchFamily="34" charset="0"/>
              </a:rPr>
              <a:t>The Father of Microwave EME, Sam Harris W1FZJ</a:t>
            </a:r>
          </a:p>
        </p:txBody>
      </p:sp>
      <p:sp>
        <p:nvSpPr>
          <p:cNvPr id="4099" name="Rectangle 2"/>
          <p:cNvSpPr>
            <a:spLocks noGrp="1" noChangeArrowheads="1"/>
          </p:cNvSpPr>
          <p:nvPr>
            <p:ph type="body" idx="1"/>
          </p:nvPr>
        </p:nvSpPr>
        <p:spPr>
          <a:xfrm>
            <a:off x="456976" y="1604457"/>
            <a:ext cx="4015714" cy="4526078"/>
          </a:xfrm>
        </p:spPr>
        <p:txBody>
          <a:bodyPr tIns="22932">
            <a:normAutofit lnSpcReduction="10000"/>
          </a:bodyPr>
          <a:lstStyle/>
          <a:p>
            <a:pPr eaLnBrk="1">
              <a:tabLst>
                <a:tab pos="723900" algn="l"/>
                <a:tab pos="1447800" algn="l"/>
                <a:tab pos="2171700" algn="l"/>
                <a:tab pos="2895600" algn="l"/>
                <a:tab pos="3619500" algn="l"/>
              </a:tabLst>
            </a:pP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Tremendous progress in 1950s in solid state devices, </a:t>
            </a:r>
            <a:r>
              <a:rPr lang="en-US" altLang="en-US" sz="2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varactor</a:t>
            </a: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diodes</a:t>
            </a:r>
          </a:p>
          <a:p>
            <a:pPr eaLnBrk="1">
              <a:tabLst>
                <a:tab pos="723900" algn="l"/>
                <a:tab pos="1447800" algn="l"/>
                <a:tab pos="2171700" algn="l"/>
                <a:tab pos="2895600" algn="l"/>
                <a:tab pos="3619500" algn="l"/>
              </a:tabLst>
            </a:pP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Amplifiers then possible up to several GHz</a:t>
            </a:r>
          </a:p>
          <a:p>
            <a:pPr eaLnBrk="1">
              <a:tabLst>
                <a:tab pos="723900" algn="l"/>
                <a:tab pos="1447800" algn="l"/>
                <a:tab pos="2171700" algn="l"/>
                <a:tab pos="2895600" algn="l"/>
                <a:tab pos="3619500" algn="l"/>
              </a:tabLst>
            </a:pP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Microwave Associates had </a:t>
            </a:r>
            <a:r>
              <a:rPr lang="en-US" altLang="en-US" sz="2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paramps</a:t>
            </a: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en-US" sz="2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Eimac</a:t>
            </a:r>
            <a:r>
              <a:rPr lang="en-US" altLang="en-US" sz="2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had klystrons, find some dishes and its ...</a:t>
            </a:r>
            <a:r>
              <a:rPr lang="en-US" altLang="en-US" sz="2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Game On!</a:t>
            </a:r>
          </a:p>
          <a:p>
            <a:pPr eaLnBrk="1">
              <a:tabLst>
                <a:tab pos="723900" algn="l"/>
                <a:tab pos="1447800" algn="l"/>
                <a:tab pos="2171700" algn="l"/>
                <a:tab pos="2895600" algn="l"/>
                <a:tab pos="3619500" algn="l"/>
              </a:tabLst>
            </a:pPr>
            <a:endParaRPr lang="en-US" altLang="en-US" sz="2600" dirty="0" smtClean="0">
              <a:solidFill>
                <a:srgbClr val="E6FF00"/>
              </a:solidFill>
            </a:endParaRPr>
          </a:p>
        </p:txBody>
      </p:sp>
      <p:pic>
        <p:nvPicPr>
          <p:cNvPr id="41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804" y="1560775"/>
            <a:ext cx="4015713" cy="39246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59449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My preference is CW…. 25kHz of 23cm CW in the ARRL contest</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9" name="Content Placeholder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1958181"/>
            <a:ext cx="8229600" cy="3810000"/>
          </a:xfrm>
        </p:spPr>
      </p:pic>
      <p:pic>
        <p:nvPicPr>
          <p:cNvPr id="2" name="vk4afl-ltf.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4288" y="2204864"/>
            <a:ext cx="487363" cy="487363"/>
          </a:xfrm>
          <a:prstGeom prst="rect">
            <a:avLst/>
          </a:prstGeom>
        </p:spPr>
      </p:pic>
    </p:spTree>
    <p:extLst>
      <p:ext uri="{BB962C8B-B14F-4D97-AF65-F5344CB8AC3E}">
        <p14:creationId xmlns:p14="http://schemas.microsoft.com/office/powerpoint/2010/main" val="3983855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3b9eme.JPG"/>
          <p:cNvPicPr>
            <a:picLocks noChangeAspect="1"/>
          </p:cNvPicPr>
          <p:nvPr/>
        </p:nvPicPr>
        <p:blipFill>
          <a:blip r:embed="rId2" cstate="print"/>
          <a:srcRect/>
          <a:stretch>
            <a:fillRect/>
          </a:stretch>
        </p:blipFill>
        <p:spPr bwMode="auto">
          <a:xfrm>
            <a:off x="0" y="1143000"/>
            <a:ext cx="9144000" cy="5715000"/>
          </a:xfrm>
          <a:prstGeom prst="rect">
            <a:avLst/>
          </a:prstGeom>
          <a:noFill/>
          <a:ln w="9525">
            <a:noFill/>
            <a:miter lim="800000"/>
            <a:headEnd/>
            <a:tailEnd/>
          </a:ln>
        </p:spPr>
      </p:pic>
      <p:sp>
        <p:nvSpPr>
          <p:cNvPr id="18435" name="Title 1"/>
          <p:cNvSpPr>
            <a:spLocks noGrp="1"/>
          </p:cNvSpPr>
          <p:nvPr>
            <p:ph type="title"/>
          </p:nvPr>
        </p:nvSpPr>
        <p:spPr>
          <a:xfrm>
            <a:off x="323850" y="188913"/>
            <a:ext cx="8424863" cy="1008062"/>
          </a:xfrm>
        </p:spPr>
        <p:txBody>
          <a:bodyPr>
            <a:normAutofit fontScale="90000"/>
          </a:bodyPr>
          <a:lstStyle/>
          <a:p>
            <a:r>
              <a:rPr lang="en-GB" altLang="en-US" sz="4000" dirty="0" smtClean="0">
                <a:solidFill>
                  <a:srgbClr val="0033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Many prefer JT65 with a 10-12dB advantage over CW</a:t>
            </a:r>
          </a:p>
        </p:txBody>
      </p:sp>
    </p:spTree>
    <p:extLst>
      <p:ext uri="{BB962C8B-B14F-4D97-AF65-F5344CB8AC3E}">
        <p14:creationId xmlns:p14="http://schemas.microsoft.com/office/powerpoint/2010/main" val="5632256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effectLst>
                  <a:outerShdw blurRad="38100" dist="38100" dir="2700000" algn="tl">
                    <a:srgbClr val="000000">
                      <a:alpha val="43137"/>
                    </a:srgbClr>
                  </a:outerShdw>
                </a:effectLst>
              </a:rPr>
              <a:t>System measurement and optimisation</a:t>
            </a:r>
            <a:endParaRPr lang="en-GB" dirty="0">
              <a:effectLst>
                <a:outerShdw blurRad="38100" dist="38100" dir="2700000" algn="tl">
                  <a:srgbClr val="000000">
                    <a:alpha val="43137"/>
                  </a:srgbClr>
                </a:outerShdw>
              </a:effectLst>
            </a:endParaRPr>
          </a:p>
        </p:txBody>
      </p:sp>
      <p:sp>
        <p:nvSpPr>
          <p:cNvPr id="6" name="Content Placeholder 5"/>
          <p:cNvSpPr>
            <a:spLocks noGrp="1"/>
          </p:cNvSpPr>
          <p:nvPr>
            <p:ph idx="1"/>
          </p:nvPr>
        </p:nvSpPr>
        <p:spPr/>
        <p:txBody>
          <a:bodyPr>
            <a:noAutofit/>
          </a:bodyPr>
          <a:lstStyle/>
          <a:p>
            <a:r>
              <a:rPr lang="en-GB" dirty="0" smtClean="0">
                <a:effectLst>
                  <a:outerShdw blurRad="38100" dist="38100" dir="2700000" algn="tl">
                    <a:srgbClr val="000000">
                      <a:alpha val="43137"/>
                    </a:srgbClr>
                  </a:outerShdw>
                </a:effectLst>
              </a:rPr>
              <a:t>Sun noise measurement gives G/T estimate</a:t>
            </a:r>
          </a:p>
          <a:p>
            <a:r>
              <a:rPr lang="en-GB" dirty="0" smtClean="0">
                <a:effectLst>
                  <a:outerShdw blurRad="38100" dist="38100" dir="2700000" algn="tl">
                    <a:srgbClr val="000000">
                      <a:alpha val="43137"/>
                    </a:srgbClr>
                  </a:outerShdw>
                </a:effectLst>
              </a:rPr>
              <a:t>Moon noise can give more accuracy</a:t>
            </a:r>
          </a:p>
          <a:p>
            <a:r>
              <a:rPr lang="en-GB" dirty="0">
                <a:effectLst>
                  <a:outerShdw blurRad="38100" dist="38100" dir="2700000" algn="tl">
                    <a:srgbClr val="000000">
                      <a:alpha val="43137"/>
                    </a:srgbClr>
                  </a:outerShdw>
                </a:effectLst>
              </a:rPr>
              <a:t>Sun drift through can give </a:t>
            </a:r>
            <a:r>
              <a:rPr lang="en-GB" dirty="0" err="1">
                <a:effectLst>
                  <a:outerShdw blurRad="38100" dist="38100" dir="2700000" algn="tl">
                    <a:srgbClr val="000000">
                      <a:alpha val="43137"/>
                    </a:srgbClr>
                  </a:outerShdw>
                </a:effectLst>
              </a:rPr>
              <a:t>beamwidth</a:t>
            </a:r>
            <a:endParaRPr lang="en-GB" dirty="0">
              <a:effectLst>
                <a:outerShdw blurRad="38100" dist="38100" dir="2700000" algn="tl">
                  <a:srgbClr val="000000">
                    <a:alpha val="43137"/>
                  </a:srgbClr>
                </a:outerShdw>
              </a:effectLst>
            </a:endParaRPr>
          </a:p>
          <a:p>
            <a:r>
              <a:rPr lang="en-GB" dirty="0" smtClean="0">
                <a:effectLst>
                  <a:outerShdw blurRad="38100" dist="38100" dir="2700000" algn="tl">
                    <a:srgbClr val="000000">
                      <a:alpha val="43137"/>
                    </a:srgbClr>
                  </a:outerShdw>
                </a:effectLst>
              </a:rPr>
              <a:t>Ground to Cold Sky measurement useful but more complex than it first appears</a:t>
            </a:r>
          </a:p>
          <a:p>
            <a:r>
              <a:rPr lang="en-GB" dirty="0" smtClean="0">
                <a:effectLst>
                  <a:outerShdw blurRad="38100" dist="38100" dir="2700000" algn="tl">
                    <a:srgbClr val="000000">
                      <a:alpha val="43137"/>
                    </a:srgbClr>
                  </a:outerShdw>
                </a:effectLst>
              </a:rPr>
              <a:t>VK3UM’s </a:t>
            </a:r>
            <a:r>
              <a:rPr lang="en-GB" dirty="0" err="1" smtClean="0">
                <a:effectLst>
                  <a:outerShdw blurRad="38100" dist="38100" dir="2700000" algn="tl">
                    <a:srgbClr val="000000">
                      <a:alpha val="43137"/>
                    </a:srgbClr>
                  </a:outerShdw>
                </a:effectLst>
              </a:rPr>
              <a:t>EMECalc</a:t>
            </a:r>
            <a:r>
              <a:rPr lang="en-GB" dirty="0" smtClean="0">
                <a:effectLst>
                  <a:outerShdw blurRad="38100" dist="38100" dir="2700000" algn="tl">
                    <a:srgbClr val="000000">
                      <a:alpha val="43137"/>
                    </a:srgbClr>
                  </a:outerShdw>
                </a:effectLst>
              </a:rPr>
              <a:t> programme can help analyse the results</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5501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NF estimation using cold sky to ground</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79264" y="1600200"/>
            <a:ext cx="3394472" cy="4525963"/>
          </a:xfrm>
        </p:spPr>
      </p:pic>
      <p:pic>
        <p:nvPicPr>
          <p:cNvPr id="14" name="Content Placeholder 1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spTree>
    <p:extLst>
      <p:ext uri="{BB962C8B-B14F-4D97-AF65-F5344CB8AC3E}">
        <p14:creationId xmlns:p14="http://schemas.microsoft.com/office/powerpoint/2010/main" val="144145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0226"/>
          </a:xfrm>
        </p:spPr>
        <p:txBody>
          <a:bodyPr>
            <a:normAutofit fontScale="90000"/>
          </a:bodyPr>
          <a:lstStyle/>
          <a:p>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Y= [</a:t>
            </a:r>
            <a:r>
              <a:rPr lang="en-GB"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Tsys</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+Thot] / [</a:t>
            </a:r>
            <a:r>
              <a:rPr lang="en-GB"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Tsys</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Tcold</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Gives result  </a:t>
            </a:r>
            <a:r>
              <a:rPr lang="en-GB"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Tsys</a:t>
            </a: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 105-120K</a:t>
            </a:r>
            <a:b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Same method used for the antenna but  with correction for source (sun / moon) not filling the beam.</a:t>
            </a:r>
            <a:endPar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8880"/>
            <a:ext cx="8229600" cy="4176464"/>
          </a:xfrm>
        </p:spPr>
      </p:pic>
      <p:cxnSp>
        <p:nvCxnSpPr>
          <p:cNvPr id="6" name="Straight Arrow Connector 5"/>
          <p:cNvCxnSpPr/>
          <p:nvPr/>
        </p:nvCxnSpPr>
        <p:spPr>
          <a:xfrm>
            <a:off x="5580112" y="3717032"/>
            <a:ext cx="0" cy="28803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580112" y="4941168"/>
            <a:ext cx="0" cy="144016"/>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39752" y="4725144"/>
            <a:ext cx="1944216" cy="369332"/>
          </a:xfrm>
          <a:prstGeom prst="rect">
            <a:avLst/>
          </a:prstGeom>
          <a:noFill/>
        </p:spPr>
        <p:txBody>
          <a:bodyPr wrap="square" rtlCol="0">
            <a:spAutoFit/>
          </a:bodyPr>
          <a:lstStyle/>
          <a:p>
            <a:r>
              <a:rPr lang="en-GB" dirty="0" smtClean="0">
                <a:solidFill>
                  <a:schemeClr val="bg1"/>
                </a:solidFill>
              </a:rPr>
              <a:t>Cold Sky Level ~8K</a:t>
            </a:r>
            <a:endParaRPr lang="en-GB" dirty="0">
              <a:solidFill>
                <a:schemeClr val="bg1"/>
              </a:solidFill>
            </a:endParaRPr>
          </a:p>
        </p:txBody>
      </p:sp>
      <p:sp>
        <p:nvSpPr>
          <p:cNvPr id="11" name="TextBox 10"/>
          <p:cNvSpPr txBox="1"/>
          <p:nvPr/>
        </p:nvSpPr>
        <p:spPr>
          <a:xfrm>
            <a:off x="3203848" y="3717032"/>
            <a:ext cx="2376264" cy="369332"/>
          </a:xfrm>
          <a:prstGeom prst="rect">
            <a:avLst/>
          </a:prstGeom>
          <a:noFill/>
        </p:spPr>
        <p:txBody>
          <a:bodyPr wrap="square" rtlCol="0">
            <a:spAutoFit/>
          </a:bodyPr>
          <a:lstStyle/>
          <a:p>
            <a:r>
              <a:rPr lang="en-GB" dirty="0" smtClean="0">
                <a:solidFill>
                  <a:schemeClr val="bg1"/>
                </a:solidFill>
              </a:rPr>
              <a:t>“Hot” absorber, 290K</a:t>
            </a:r>
            <a:endParaRPr lang="en-GB" dirty="0">
              <a:solidFill>
                <a:schemeClr val="bg1"/>
              </a:solidFill>
            </a:endParaRPr>
          </a:p>
        </p:txBody>
      </p:sp>
    </p:spTree>
    <p:extLst>
      <p:ext uri="{BB962C8B-B14F-4D97-AF65-F5344CB8AC3E}">
        <p14:creationId xmlns:p14="http://schemas.microsoft.com/office/powerpoint/2010/main" val="34465687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Moon noise measurement at 6cm</a:t>
            </a:r>
            <a:b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using 6m dish,  1.2-1.3dB</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4346"/>
            <a:ext cx="8229600" cy="4217670"/>
          </a:xfrm>
        </p:spPr>
      </p:pic>
    </p:spTree>
    <p:extLst>
      <p:ext uri="{BB962C8B-B14F-4D97-AF65-F5344CB8AC3E}">
        <p14:creationId xmlns:p14="http://schemas.microsoft.com/office/powerpoint/2010/main" val="28251422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Thankyou</a:t>
            </a:r>
            <a:r>
              <a:rPr lang="en-GB" dirty="0" smtClean="0">
                <a:solidFill>
                  <a:srgbClr val="0070C0"/>
                </a:solidFill>
              </a:rPr>
              <a:t> </a:t>
            </a:r>
            <a:r>
              <a:rPr lang="en-GB"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for Listening</a:t>
            </a:r>
            <a:endParaRPr lang="en-GB"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r>
              <a:rPr lang="en-GB" dirty="0" smtClean="0"/>
              <a:t> </a:t>
            </a:r>
          </a:p>
          <a:p>
            <a:pPr marL="0" indent="0" algn="ctr">
              <a:buNone/>
            </a:pPr>
            <a:r>
              <a:rPr lang="en-GB" sz="3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Acknowlegements</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marL="0" indent="0" algn="ctr">
              <a:buNone/>
            </a:pP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I am very grateful to </a:t>
            </a:r>
            <a:r>
              <a:rPr lang="en-GB" sz="36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Matej</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OK1TEH for the use of some of his slides and to many others who have provided pictures and data</a:t>
            </a:r>
            <a:r>
              <a:rPr lang="en-GB" sz="3600" dirty="0" smtClean="0">
                <a:latin typeface="Arial" panose="020B0604020202020204" pitchFamily="34" charset="0"/>
                <a:cs typeface="Arial" panose="020B0604020202020204" pitchFamily="34" charset="0"/>
              </a:rPr>
              <a:t>.</a:t>
            </a:r>
          </a:p>
          <a:p>
            <a:pPr marL="0" indent="0">
              <a:buNone/>
            </a:pPr>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3379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useful EME sites </a:t>
            </a:r>
            <a:endPar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340768"/>
            <a:ext cx="8229600" cy="5040560"/>
          </a:xfrm>
        </p:spPr>
        <p:txBody>
          <a:bodyPr>
            <a:normAutofit fontScale="85000" lnSpcReduction="20000"/>
          </a:bodyPr>
          <a:lstStyle/>
          <a:p>
            <a:r>
              <a:rPr lang="en-GB" sz="2800" dirty="0">
                <a:hlinkClick r:id="rId3"/>
              </a:rPr>
              <a:t>http://www.df2zc.de/newsletter</a:t>
            </a:r>
            <a:r>
              <a:rPr lang="en-GB" sz="2800" dirty="0" smtClean="0">
                <a:hlinkClick r:id="rId3"/>
              </a:rPr>
              <a:t>/</a:t>
            </a:r>
            <a:r>
              <a:rPr lang="en-GB" sz="2800" dirty="0" smtClean="0"/>
              <a:t>      2m NL</a:t>
            </a:r>
          </a:p>
          <a:p>
            <a:r>
              <a:rPr lang="en-GB" sz="2800" dirty="0">
                <a:hlinkClick r:id="rId4"/>
              </a:rPr>
              <a:t>http://</a:t>
            </a:r>
            <a:r>
              <a:rPr lang="en-GB" sz="2800" smtClean="0">
                <a:hlinkClick r:id="rId4"/>
              </a:rPr>
              <a:t>www.nitehawk.com/rasmit/em70cm.htm</a:t>
            </a:r>
            <a:r>
              <a:rPr lang="en-GB" sz="2800"/>
              <a:t> </a:t>
            </a:r>
            <a:r>
              <a:rPr lang="en-GB" sz="2800" smtClean="0"/>
              <a:t>70cm^NL</a:t>
            </a:r>
            <a:endParaRPr lang="en-GB" sz="2800" dirty="0" smtClean="0"/>
          </a:p>
          <a:p>
            <a:r>
              <a:rPr lang="en-GB" sz="2800" dirty="0">
                <a:hlinkClick r:id="rId5"/>
              </a:rPr>
              <a:t>http://</a:t>
            </a:r>
            <a:r>
              <a:rPr lang="en-GB" sz="2800" dirty="0" smtClean="0">
                <a:hlinkClick r:id="rId5"/>
              </a:rPr>
              <a:t>www.nlsa.com/nets/moon-net-help.html</a:t>
            </a:r>
            <a:r>
              <a:rPr lang="en-GB" sz="2800" dirty="0" smtClean="0"/>
              <a:t> </a:t>
            </a:r>
            <a:r>
              <a:rPr lang="en-GB" sz="2800" dirty="0" err="1" smtClean="0"/>
              <a:t>Refl’tor</a:t>
            </a:r>
            <a:endParaRPr lang="en-GB" sz="2800" dirty="0" smtClean="0"/>
          </a:p>
          <a:p>
            <a:r>
              <a:rPr lang="en-GB" sz="2800" dirty="0" smtClean="0">
                <a:hlinkClick r:id="rId6"/>
              </a:rPr>
              <a:t>mailto:moon@moonbounce.info</a:t>
            </a:r>
            <a:r>
              <a:rPr lang="en-GB" sz="2800" dirty="0" smtClean="0"/>
              <a:t> Reflector</a:t>
            </a:r>
          </a:p>
          <a:p>
            <a:r>
              <a:rPr lang="en-GB" sz="2800" dirty="0">
                <a:hlinkClick r:id="rId7"/>
              </a:rPr>
              <a:t>http://www.physics.princeton.edu/pulsar/K1JT</a:t>
            </a:r>
            <a:r>
              <a:rPr lang="en-GB" sz="2800" dirty="0" smtClean="0">
                <a:hlinkClick r:id="rId7"/>
              </a:rPr>
              <a:t>/</a:t>
            </a:r>
            <a:r>
              <a:rPr lang="en-GB" sz="2800" dirty="0" smtClean="0"/>
              <a:t>  WSST</a:t>
            </a:r>
          </a:p>
          <a:p>
            <a:r>
              <a:rPr lang="en-GB" sz="2800" dirty="0">
                <a:hlinkClick r:id="rId8"/>
              </a:rPr>
              <a:t>http://</a:t>
            </a:r>
            <a:r>
              <a:rPr lang="en-GB" sz="2800" dirty="0" smtClean="0">
                <a:hlinkClick r:id="rId8"/>
              </a:rPr>
              <a:t>physics.princeton.edu/pulsar/K1JT/Hbk_2010_Ch30_EME.pdf</a:t>
            </a:r>
            <a:r>
              <a:rPr lang="en-GB" sz="2800" dirty="0" smtClean="0"/>
              <a:t>   ARRL Handbook EME Section</a:t>
            </a:r>
          </a:p>
          <a:p>
            <a:r>
              <a:rPr lang="en-GB" sz="2800" dirty="0">
                <a:hlinkClick r:id="rId9"/>
              </a:rPr>
              <a:t>http://www.moonbouncers.org</a:t>
            </a:r>
            <a:r>
              <a:rPr lang="en-GB" sz="2800" dirty="0" smtClean="0">
                <a:hlinkClick r:id="rId9"/>
              </a:rPr>
              <a:t>/</a:t>
            </a:r>
            <a:r>
              <a:rPr lang="en-GB" sz="2800" dirty="0" smtClean="0"/>
              <a:t>  Good tech info</a:t>
            </a:r>
          </a:p>
          <a:p>
            <a:r>
              <a:rPr lang="en-GB" sz="2800" dirty="0">
                <a:hlinkClick r:id="rId10"/>
              </a:rPr>
              <a:t>http://www.qsl.net/dk7zb</a:t>
            </a:r>
            <a:r>
              <a:rPr lang="en-GB" sz="2800" dirty="0" smtClean="0">
                <a:hlinkClick r:id="rId10"/>
              </a:rPr>
              <a:t>/</a:t>
            </a:r>
            <a:r>
              <a:rPr lang="en-GB" sz="2800" dirty="0" smtClean="0"/>
              <a:t>  Great HB </a:t>
            </a:r>
            <a:r>
              <a:rPr lang="en-GB" sz="2800" dirty="0" err="1" smtClean="0"/>
              <a:t>Yagis</a:t>
            </a:r>
            <a:r>
              <a:rPr lang="en-GB" sz="2800" dirty="0" smtClean="0"/>
              <a:t> that work</a:t>
            </a:r>
          </a:p>
          <a:p>
            <a:r>
              <a:rPr lang="en-GB" sz="2800" dirty="0">
                <a:hlinkClick r:id="rId11"/>
              </a:rPr>
              <a:t>http://www.hb9q.ch/hb9q</a:t>
            </a:r>
            <a:r>
              <a:rPr lang="en-GB" sz="2800" dirty="0" smtClean="0">
                <a:hlinkClick r:id="rId11"/>
              </a:rPr>
              <a:t>/</a:t>
            </a:r>
            <a:r>
              <a:rPr lang="en-GB" sz="2800" dirty="0" smtClean="0"/>
              <a:t>      HB9Q logger</a:t>
            </a:r>
          </a:p>
          <a:p>
            <a:r>
              <a:rPr lang="en-GB" sz="2800" dirty="0">
                <a:hlinkClick r:id="rId12"/>
              </a:rPr>
              <a:t>http://</a:t>
            </a:r>
            <a:r>
              <a:rPr lang="en-GB" sz="2800" dirty="0" smtClean="0">
                <a:hlinkClick r:id="rId12"/>
              </a:rPr>
              <a:t>www.chris.org/cgi-bin/jt65emeB</a:t>
            </a:r>
            <a:r>
              <a:rPr lang="en-GB" sz="2800" dirty="0" smtClean="0"/>
              <a:t>   N0UK logger</a:t>
            </a:r>
          </a:p>
          <a:p>
            <a:r>
              <a:rPr lang="en-GB" sz="2800" dirty="0">
                <a:hlinkClick r:id="rId13"/>
              </a:rPr>
              <a:t>http://</a:t>
            </a:r>
            <a:r>
              <a:rPr lang="en-GB" sz="2800" dirty="0" smtClean="0">
                <a:hlinkClick r:id="rId13"/>
              </a:rPr>
              <a:t>www.w1ghz.org/antbook/contents.htm</a:t>
            </a:r>
            <a:r>
              <a:rPr lang="en-GB" sz="2800" dirty="0" smtClean="0"/>
              <a:t>  Dishes</a:t>
            </a:r>
          </a:p>
          <a:p>
            <a:r>
              <a:rPr lang="en-GB" sz="2800" dirty="0">
                <a:hlinkClick r:id="rId14"/>
              </a:rPr>
              <a:t>http://</a:t>
            </a:r>
            <a:r>
              <a:rPr lang="en-GB" sz="2800" dirty="0" smtClean="0">
                <a:hlinkClick r:id="rId14"/>
              </a:rPr>
              <a:t>www.vk3um.com/software.html</a:t>
            </a:r>
            <a:r>
              <a:rPr lang="en-GB" sz="2800" dirty="0" smtClean="0"/>
              <a:t>   Planner, Analysis++</a:t>
            </a:r>
          </a:p>
          <a:p>
            <a:endParaRPr lang="en-GB" sz="2800" dirty="0" smtClean="0"/>
          </a:p>
          <a:p>
            <a:endParaRPr lang="en-GB" sz="2800" dirty="0" smtClean="0"/>
          </a:p>
          <a:p>
            <a:endParaRPr lang="en-GB" sz="2800" dirty="0" smtClean="0"/>
          </a:p>
          <a:p>
            <a:endParaRPr lang="en-GB" sz="2800" dirty="0" smtClean="0"/>
          </a:p>
          <a:p>
            <a:endParaRPr lang="en-GB" sz="2800" dirty="0" smtClean="0"/>
          </a:p>
          <a:p>
            <a:endParaRPr lang="en-GB" sz="2800" dirty="0"/>
          </a:p>
          <a:p>
            <a:endParaRPr lang="en-GB" sz="2800" dirty="0"/>
          </a:p>
        </p:txBody>
      </p:sp>
    </p:spTree>
    <p:extLst>
      <p:ext uri="{BB962C8B-B14F-4D97-AF65-F5344CB8AC3E}">
        <p14:creationId xmlns:p14="http://schemas.microsoft.com/office/powerpoint/2010/main" val="191589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977" y="273850"/>
            <a:ext cx="8228554" cy="1144120"/>
          </a:xfrm>
        </p:spPr>
        <p:txBody>
          <a:bodyPr tIns="38808">
            <a:normAutofit fontScale="90000"/>
          </a:bodyPr>
          <a:lstStyle/>
          <a:p>
            <a:pPr algn="l"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smtClean="0">
                <a:effectLst>
                  <a:outerShdw blurRad="38100" dist="38100" dir="2700000" algn="tl">
                    <a:srgbClr val="C0C0C0"/>
                  </a:outerShdw>
                </a:effectLst>
              </a:rPr>
              <a:t>      </a:t>
            </a:r>
            <a:r>
              <a:rPr lang="en-US" sz="4800" dirty="0" smtClean="0">
                <a:effectLst>
                  <a:outerShdw blurRad="38100" dist="38100" dir="2700000" algn="tl">
                    <a:srgbClr val="C0C0C0"/>
                  </a:outerShdw>
                </a:effectLst>
                <a:latin typeface="Arial" panose="020B0604020202020204" pitchFamily="34" charset="0"/>
                <a:cs typeface="Arial" panose="020B0604020202020204" pitchFamily="34" charset="0"/>
              </a:rPr>
              <a:t>The</a:t>
            </a:r>
            <a:r>
              <a:rPr lang="en-US" sz="4800" dirty="0" smtClean="0">
                <a:effectLst>
                  <a:outerShdw blurRad="38100" dist="38100" dir="2700000" algn="tl">
                    <a:srgbClr val="C0C0C0"/>
                  </a:outerShdw>
                </a:effectLst>
              </a:rPr>
              <a:t> Big Bang! </a:t>
            </a:r>
            <a:r>
              <a:rPr lang="en-US" dirty="0" smtClean="0">
                <a:effectLst>
                  <a:outerShdw blurRad="38100" dist="38100" dir="2700000" algn="tl">
                    <a:srgbClr val="C0C0C0"/>
                  </a:outerShdw>
                </a:effectLst>
              </a:rPr>
              <a:t> </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QST September '60</a:t>
            </a:r>
          </a:p>
        </p:txBody>
      </p:sp>
      <p:sp>
        <p:nvSpPr>
          <p:cNvPr id="3075" name="Rectangle 2"/>
          <p:cNvSpPr>
            <a:spLocks noGrp="1" noChangeArrowheads="1"/>
          </p:cNvSpPr>
          <p:nvPr>
            <p:ph type="body" idx="1"/>
          </p:nvPr>
        </p:nvSpPr>
        <p:spPr>
          <a:xfrm>
            <a:off x="467544" y="1595365"/>
            <a:ext cx="4015714" cy="4739445"/>
          </a:xfrm>
        </p:spPr>
        <p:txBody>
          <a:bodyPr tIns="21168">
            <a:normAutofit lnSpcReduction="10000"/>
          </a:bodyPr>
          <a:lstStyle/>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W1BU works W6HB on 1296MHz via the moon! </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Serious VHF/UHF operators everywhere think.....</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“How can I copy that?</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What do I need?</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How do I build a big enough antenna and how do I point it?</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How do I generate the power?”</a:t>
            </a:r>
          </a:p>
          <a:p>
            <a:pPr eaLnBrk="1">
              <a:tabLst>
                <a:tab pos="723900" algn="l"/>
                <a:tab pos="1447800" algn="l"/>
                <a:tab pos="2171700" algn="l"/>
                <a:tab pos="2895600" algn="l"/>
                <a:tab pos="3619500" algn="l"/>
              </a:tabLst>
            </a:pPr>
            <a:r>
              <a:rPr lang="en-US" altLang="en-US" sz="2400" dirty="0" smtClean="0">
                <a:effectLst>
                  <a:outerShdw blurRad="38100" dist="38100" dir="2700000" algn="tl">
                    <a:srgbClr val="000000">
                      <a:alpha val="43137"/>
                    </a:srgbClr>
                  </a:outerShdw>
                </a:effectLst>
              </a:rPr>
              <a:t> Etc...</a:t>
            </a:r>
            <a:r>
              <a:rPr lang="en-US" altLang="en-US" sz="2400" dirty="0" err="1" smtClean="0">
                <a:effectLst>
                  <a:outerShdw blurRad="38100" dist="38100" dir="2700000" algn="tl">
                    <a:srgbClr val="000000">
                      <a:alpha val="43137"/>
                    </a:srgbClr>
                  </a:outerShdw>
                </a:effectLst>
              </a:rPr>
              <a:t>etc</a:t>
            </a:r>
            <a:r>
              <a:rPr lang="en-US" altLang="en-US" sz="2400" dirty="0" smtClean="0">
                <a:effectLst>
                  <a:outerShdw blurRad="38100" dist="38100" dir="2700000" algn="tl">
                    <a:srgbClr val="000000">
                      <a:alpha val="43137"/>
                    </a:srgbClr>
                  </a:outerShdw>
                </a:effectLst>
              </a:rPr>
              <a:t> </a:t>
            </a:r>
          </a:p>
        </p:txBody>
      </p:sp>
      <p:pic>
        <p:nvPicPr>
          <p:cNvPr id="30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519" y="1604457"/>
            <a:ext cx="2758284" cy="45260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03910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977" y="273850"/>
            <a:ext cx="8228554" cy="1144120"/>
          </a:xfrm>
        </p:spPr>
        <p:txBody>
          <a:bodyPr tIns="38808"/>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smtClean="0">
                <a:effectLst>
                  <a:outerShdw blurRad="38100" dist="38100" dir="2700000" algn="tl">
                    <a:srgbClr val="C0C0C0"/>
                  </a:outerShdw>
                </a:effectLst>
                <a:latin typeface="Arial" panose="020B0604020202020204" pitchFamily="34" charset="0"/>
                <a:cs typeface="Arial" panose="020B0604020202020204" pitchFamily="34" charset="0"/>
              </a:rPr>
              <a:t>What happened next?</a:t>
            </a:r>
          </a:p>
        </p:txBody>
      </p:sp>
      <p:sp>
        <p:nvSpPr>
          <p:cNvPr id="6147" name="Rectangle 2"/>
          <p:cNvSpPr>
            <a:spLocks noGrp="1" noChangeArrowheads="1"/>
          </p:cNvSpPr>
          <p:nvPr>
            <p:ph type="body" idx="1"/>
          </p:nvPr>
        </p:nvSpPr>
        <p:spPr>
          <a:xfrm>
            <a:off x="456977" y="1604457"/>
            <a:ext cx="8228554" cy="5048576"/>
          </a:xfrm>
        </p:spPr>
        <p:txBody>
          <a:bodyPr tIns="22932">
            <a:normAutofit/>
          </a:bodyPr>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Lots of dishes built and signals copied from W1BU in USA and Europe, but the next full 1296MHz contacts were in 1962 when W1BU worked  W2CXY and  KH6UK. </a:t>
            </a: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First 144MHz QSO April 1964 W6DNG and OH1NL</a:t>
            </a: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First 432MHz QSO May 1964 W1BU and KH6UK</a:t>
            </a: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June 1964. KP4BPZ using the Arecibo 1000ft dish works 6 stations on 432 MHz including HB9RG and G3LTF</a:t>
            </a:r>
            <a:r>
              <a:rPr lang="en-US" alt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September 1964. HB9RG works W1BU on 1296MHz</a:t>
            </a: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July 1965. KP4BPZ returns on 432MHz, 28 QSOs and </a:t>
            </a:r>
            <a:r>
              <a:rPr lang="en-US" altLang="en-US" sz="2400" dirty="0" err="1"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ssb</a:t>
            </a:r>
            <a:endParaRPr lang="en-US" altLang="en-US" sz="2400" dirty="0" smtClean="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alt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525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1000ft Spherical reflector at Arecibo used at 432 and 144MHz, KP4BPZ</a:t>
            </a:r>
            <a:endPar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3853" y="1600200"/>
            <a:ext cx="7116294" cy="4525963"/>
          </a:xfrm>
        </p:spPr>
      </p:pic>
      <p:pic>
        <p:nvPicPr>
          <p:cNvPr id="3" name="kp4bpz_ed_ssb_fina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3184525"/>
            <a:ext cx="487363" cy="487363"/>
          </a:xfrm>
          <a:prstGeom prst="rect">
            <a:avLst/>
          </a:prstGeom>
        </p:spPr>
      </p:pic>
      <p:pic>
        <p:nvPicPr>
          <p:cNvPr id="5" name="kp4bpz_ed_ssb_fina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76256" y="1844824"/>
            <a:ext cx="487363" cy="487363"/>
          </a:xfrm>
          <a:prstGeom prst="rect">
            <a:avLst/>
          </a:prstGeom>
        </p:spPr>
      </p:pic>
    </p:spTree>
    <p:extLst>
      <p:ext uri="{BB962C8B-B14F-4D97-AF65-F5344CB8AC3E}">
        <p14:creationId xmlns:p14="http://schemas.microsoft.com/office/powerpoint/2010/main" val="2453857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593"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10828</TotalTime>
  <Words>2156</Words>
  <Application>Microsoft Office PowerPoint</Application>
  <PresentationFormat>On-screen Show (4:3)</PresentationFormat>
  <Paragraphs>340</Paragraphs>
  <Slides>67</Slides>
  <Notes>17</Notes>
  <HiddenSlides>0</HiddenSlides>
  <MMClips>6</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Microwave Moonbounce Communication. Peter Blair G3LTF  </vt:lpstr>
      <vt:lpstr>Contents</vt:lpstr>
      <vt:lpstr>PowerPoint Presentation</vt:lpstr>
      <vt:lpstr>PowerPoint Presentation</vt:lpstr>
      <vt:lpstr>All the early efforts were on 144MHz with big co-linears, yagi arrays and stacked Rhombics but with limited success</vt:lpstr>
      <vt:lpstr>The Father of Microwave EME, Sam Harris W1FZJ</vt:lpstr>
      <vt:lpstr>      The Big Bang!  QST September '60</vt:lpstr>
      <vt:lpstr>What happened next?</vt:lpstr>
      <vt:lpstr>The 1000ft Spherical reflector at Arecibo used at 432 and 144MHz, KP4BPZ</vt:lpstr>
      <vt:lpstr>15ft dish at Galleywood Essex, 1963. ( note co-linear stack antennas for 70 &amp; 23cm tropo)</vt:lpstr>
      <vt:lpstr>Now working on 1296MHz, 1968 </vt:lpstr>
      <vt:lpstr>Dish # 2, 1970-1993 0.5 – 0.37 f/D 4.8m&gt;6.5m  moved location 3 times</vt:lpstr>
      <vt:lpstr>Today, NW Hampshire, 6m Dish #8, all aluminium, 0.375 f/D  6mm mesh, works at 5760MHz</vt:lpstr>
      <vt:lpstr>There are only two equations that you  need for sucessful EME……</vt:lpstr>
      <vt:lpstr>On the path from transmitter to the receiver detector the signal is affected by a number of obstacles</vt:lpstr>
      <vt:lpstr>  Path Loss is high but with the same size dish at each end and same power and receive system noise figure…..        Higher frequencies give much better signals </vt:lpstr>
      <vt:lpstr>On the path from transmitter to the receiver detector the signal is affected by a number of obstacles</vt:lpstr>
      <vt:lpstr>Geometric Polarisation Rotation</vt:lpstr>
      <vt:lpstr>                               Faraday Rotation. As a wave travels through the ionosphere its polarisation rotates depending on the total electron density and the magnetic field along its path. The effect varies as wavelength squared. It is negligible above 23cm. Using Circular Polarisation overcomes  ALL polarisation problems. CP is used almost exclusively on microwave EME. </vt:lpstr>
      <vt:lpstr>On the path from transmitter to the receiver detector the signal is affected by a number of obstacles</vt:lpstr>
      <vt:lpstr>On the path from transmitter to the receiver detector the signal is affected by a number of obstacles</vt:lpstr>
      <vt:lpstr>Doppler Shift and Signal Spreading </vt:lpstr>
      <vt:lpstr>PowerPoint Presentation</vt:lpstr>
      <vt:lpstr>Libration Spreading OK1KIR 6cm</vt:lpstr>
      <vt:lpstr>On the path from transmitter to the receiver detector the signal is affected by a number of obstacles</vt:lpstr>
      <vt:lpstr>Noise</vt:lpstr>
      <vt:lpstr> The discovery of the cosmic microwave background in 1964 at Holmdel NJ</vt:lpstr>
      <vt:lpstr>Our signal returning from the moon has to battle against NOISE from several sources.</vt:lpstr>
      <vt:lpstr> Noise comes into the antenna from the sky via the  main beam and from the ground via  far-out sidelobes, also called spill-over.  A long way down.… but the ground is hot.</vt:lpstr>
      <vt:lpstr>The sky temperature,Tsky, is frequency and elevation dependent </vt:lpstr>
      <vt:lpstr> A map at 408MHz of the sky temperature.  Today the moon is in a very quiet part of the sky.</vt:lpstr>
      <vt:lpstr> Our signal returning from the moon has to battle against NOISE from several sources.</vt:lpstr>
      <vt:lpstr>OZ1LPR 6cm system.  Minimal loss from horn to LNA</vt:lpstr>
      <vt:lpstr> We must minimise the noise added by the receiver front end. This means a low noise temperature, Trx ( low NF)</vt:lpstr>
      <vt:lpstr>   G3LTF built  6cm LNA 0.65dB NF       (W5LUA design with ATF36077) </vt:lpstr>
      <vt:lpstr>3cm LNAs </vt:lpstr>
      <vt:lpstr>The big change in 50 years is in the receiver system technology.</vt:lpstr>
      <vt:lpstr> Our signal returning from the moon has  to battle against NOISE from several sources.</vt:lpstr>
      <vt:lpstr>All of the noise contributions add up.</vt:lpstr>
      <vt:lpstr>The  second important equation for successful EME…..</vt:lpstr>
      <vt:lpstr>We have some software that does all the calculations of  system performance</vt:lpstr>
      <vt:lpstr>EMECalc software estimates EME system performance. VK3UM Software</vt:lpstr>
      <vt:lpstr>EME systems and Components</vt:lpstr>
      <vt:lpstr>Antennas for Microwave EME</vt:lpstr>
      <vt:lpstr> Next….Some dishes Large and Small</vt:lpstr>
      <vt:lpstr>PA3FXB 3m dish  for 23cm </vt:lpstr>
      <vt:lpstr>The 25m Dish at Dwingelo, Holland restored by the “CAMRAS” team. Used on 70cm to 6cm</vt:lpstr>
      <vt:lpstr> Standardised plugs and wing nuts makes feed changing easy for multiband contests. BUT…. a safe access platform is essential</vt:lpstr>
      <vt:lpstr>G4CCH 5.4m dish 0.5f/D   Operates 70cm to 6cm</vt:lpstr>
      <vt:lpstr>Two compact EME systems, working on 23cm to 3cm and 13cm </vt:lpstr>
      <vt:lpstr>Other types of microwave dishes, PA7JB’s offset fed dish and G4NNS’s cassegrain</vt:lpstr>
      <vt:lpstr>23cm  - SSPAs replacing tubes 6x 3CX100A5  800W            G4CCH 4x 250W SSPA </vt:lpstr>
      <vt:lpstr>JA4BLC 100W PA for 6cm  SM6PGP design </vt:lpstr>
      <vt:lpstr> DL7YC 24GHz system, 2.4m dish</vt:lpstr>
      <vt:lpstr>The ultimate in microwave EME 76GHz,  Echoes received. See www.microwavers.org RW3BP</vt:lpstr>
      <vt:lpstr>         What does a system block diagram look like?</vt:lpstr>
      <vt:lpstr>PowerPoint Presentation</vt:lpstr>
      <vt:lpstr>PowerPoint Presentation</vt:lpstr>
      <vt:lpstr>      Operating Modes  CW  SSB  Digital, JTxx</vt:lpstr>
      <vt:lpstr>My preference is CW…. 25kHz of 23cm CW in the ARRL contest</vt:lpstr>
      <vt:lpstr>Many prefer JT65 with a 10-12dB advantage over CW</vt:lpstr>
      <vt:lpstr>System measurement and optimisation</vt:lpstr>
      <vt:lpstr>NF estimation using cold sky to ground</vt:lpstr>
      <vt:lpstr>Y= [Tsys  +Thot] / [Tsys +Tcold]   Gives result  Tsys = 105-120K Same method used for the antenna but  with correction for source (sun / moon) not filling the beam.</vt:lpstr>
      <vt:lpstr>Moon noise measurement at 6cm using 6m dish,  1.2-1.3dB</vt:lpstr>
      <vt:lpstr>Thankyou for Listening</vt:lpstr>
      <vt:lpstr>Some useful EME sites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 Blair</dc:creator>
  <cp:lastModifiedBy>Peter K Blair</cp:lastModifiedBy>
  <cp:revision>279</cp:revision>
  <dcterms:created xsi:type="dcterms:W3CDTF">2017-02-01T11:20:03Z</dcterms:created>
  <dcterms:modified xsi:type="dcterms:W3CDTF">2019-03-12T16:46:24Z</dcterms:modified>
</cp:coreProperties>
</file>